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6"/>
  </p:notesMasterIdLst>
  <p:sldIdLst>
    <p:sldId id="256" r:id="rId4"/>
    <p:sldId id="328" r:id="rId5"/>
    <p:sldId id="316" r:id="rId6"/>
    <p:sldId id="314" r:id="rId7"/>
    <p:sldId id="313" r:id="rId8"/>
    <p:sldId id="327" r:id="rId9"/>
    <p:sldId id="329" r:id="rId10"/>
    <p:sldId id="333" r:id="rId11"/>
    <p:sldId id="334" r:id="rId12"/>
    <p:sldId id="332" r:id="rId13"/>
    <p:sldId id="335" r:id="rId14"/>
    <p:sldId id="330" r:id="rId15"/>
    <p:sldId id="331" r:id="rId16"/>
    <p:sldId id="311" r:id="rId17"/>
    <p:sldId id="336" r:id="rId18"/>
    <p:sldId id="326" r:id="rId19"/>
    <p:sldId id="291" r:id="rId20"/>
    <p:sldId id="290" r:id="rId21"/>
    <p:sldId id="281" r:id="rId22"/>
    <p:sldId id="296" r:id="rId23"/>
    <p:sldId id="306" r:id="rId24"/>
    <p:sldId id="299" r:id="rId25"/>
    <p:sldId id="282" r:id="rId26"/>
    <p:sldId id="323" r:id="rId27"/>
    <p:sldId id="339" r:id="rId28"/>
    <p:sldId id="321" r:id="rId29"/>
    <p:sldId id="270" r:id="rId30"/>
    <p:sldId id="315" r:id="rId31"/>
    <p:sldId id="317" r:id="rId32"/>
    <p:sldId id="258" r:id="rId33"/>
    <p:sldId id="278" r:id="rId34"/>
    <p:sldId id="260" r:id="rId35"/>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51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0693" autoAdjust="0"/>
  </p:normalViewPr>
  <p:slideViewPr>
    <p:cSldViewPr>
      <p:cViewPr>
        <p:scale>
          <a:sx n="56" d="100"/>
          <a:sy n="56" d="100"/>
        </p:scale>
        <p:origin x="-2208" y="-58"/>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CFD738-BC2A-4CF0-83B2-511EC0526412}" type="doc">
      <dgm:prSet loTypeId="urn:microsoft.com/office/officeart/2005/8/layout/chevron1" loCatId="process" qsTypeId="urn:microsoft.com/office/officeart/2005/8/quickstyle/simple1" qsCatId="simple" csTypeId="urn:microsoft.com/office/officeart/2005/8/colors/accent1_2" csCatId="accent1" phldr="1"/>
      <dgm:spPr/>
    </dgm:pt>
    <dgm:pt modelId="{7AAB7BE5-F056-4690-8AE1-260707085125}">
      <dgm:prSet phldrT="[Text]"/>
      <dgm:spPr/>
      <dgm:t>
        <a:bodyPr/>
        <a:lstStyle/>
        <a:p>
          <a:pPr>
            <a:lnSpc>
              <a:spcPct val="100000"/>
            </a:lnSpc>
          </a:pPr>
          <a:r>
            <a:rPr lang="nb-NO" dirty="0" smtClean="0"/>
            <a:t>Hva er det vi vil oppnå?</a:t>
          </a:r>
          <a:endParaRPr lang="nb-NO" dirty="0"/>
        </a:p>
      </dgm:t>
    </dgm:pt>
    <dgm:pt modelId="{A1343C9C-9151-49DA-B301-EF970AAE7740}" type="parTrans" cxnId="{C86D335B-398B-4472-914E-E5011391796D}">
      <dgm:prSet/>
      <dgm:spPr/>
      <dgm:t>
        <a:bodyPr/>
        <a:lstStyle/>
        <a:p>
          <a:endParaRPr lang="nb-NO"/>
        </a:p>
      </dgm:t>
    </dgm:pt>
    <dgm:pt modelId="{9490F1BF-484C-4717-9653-BC80943EC8A4}" type="sibTrans" cxnId="{C86D335B-398B-4472-914E-E5011391796D}">
      <dgm:prSet/>
      <dgm:spPr/>
      <dgm:t>
        <a:bodyPr/>
        <a:lstStyle/>
        <a:p>
          <a:endParaRPr lang="nb-NO"/>
        </a:p>
      </dgm:t>
    </dgm:pt>
    <dgm:pt modelId="{4102DDEF-E631-4F5D-A88E-1C52B0E77263}">
      <dgm:prSet phldrT="[Text]"/>
      <dgm:spPr/>
      <dgm:t>
        <a:bodyPr/>
        <a:lstStyle/>
        <a:p>
          <a:pPr>
            <a:lnSpc>
              <a:spcPct val="100000"/>
            </a:lnSpc>
          </a:pPr>
          <a:r>
            <a:rPr lang="nb-NO" dirty="0" smtClean="0"/>
            <a:t>Hvordan vet vi at en endring er en forbedring?</a:t>
          </a:r>
          <a:endParaRPr lang="nb-NO" dirty="0"/>
        </a:p>
      </dgm:t>
    </dgm:pt>
    <dgm:pt modelId="{27F21099-09E2-4102-8C28-3BAFDDA8DFF7}" type="parTrans" cxnId="{CCA0E0A7-B007-4264-9911-64C2A7CE909B}">
      <dgm:prSet/>
      <dgm:spPr/>
      <dgm:t>
        <a:bodyPr/>
        <a:lstStyle/>
        <a:p>
          <a:endParaRPr lang="nb-NO"/>
        </a:p>
      </dgm:t>
    </dgm:pt>
    <dgm:pt modelId="{03E5DA3D-714C-4849-8A49-AFE5D07D8C60}" type="sibTrans" cxnId="{CCA0E0A7-B007-4264-9911-64C2A7CE909B}">
      <dgm:prSet/>
      <dgm:spPr/>
      <dgm:t>
        <a:bodyPr/>
        <a:lstStyle/>
        <a:p>
          <a:endParaRPr lang="nb-NO"/>
        </a:p>
      </dgm:t>
    </dgm:pt>
    <dgm:pt modelId="{8B7564BB-F8F1-4D6C-BA40-035F8D6C4F34}">
      <dgm:prSet phldrT="[Text]"/>
      <dgm:spPr/>
      <dgm:t>
        <a:bodyPr/>
        <a:lstStyle/>
        <a:p>
          <a:pPr>
            <a:lnSpc>
              <a:spcPct val="100000"/>
            </a:lnSpc>
          </a:pPr>
          <a:r>
            <a:rPr lang="nb-NO" dirty="0" smtClean="0"/>
            <a:t>Hvilke endringer kan vi gjøre som vil føre til forbedring?</a:t>
          </a:r>
          <a:endParaRPr lang="nb-NO" dirty="0"/>
        </a:p>
      </dgm:t>
    </dgm:pt>
    <dgm:pt modelId="{D7990AD1-980D-4156-B194-95C8F1270B07}" type="parTrans" cxnId="{0CB0B50F-A668-41E5-A0B1-237FB7CB5167}">
      <dgm:prSet/>
      <dgm:spPr/>
      <dgm:t>
        <a:bodyPr/>
        <a:lstStyle/>
        <a:p>
          <a:endParaRPr lang="nb-NO"/>
        </a:p>
      </dgm:t>
    </dgm:pt>
    <dgm:pt modelId="{1B467D95-62BB-48E0-877D-29BA9F019BEB}" type="sibTrans" cxnId="{0CB0B50F-A668-41E5-A0B1-237FB7CB5167}">
      <dgm:prSet/>
      <dgm:spPr/>
      <dgm:t>
        <a:bodyPr/>
        <a:lstStyle/>
        <a:p>
          <a:endParaRPr lang="nb-NO"/>
        </a:p>
      </dgm:t>
    </dgm:pt>
    <dgm:pt modelId="{CC587399-0149-4C30-9E30-981301643FF2}" type="pres">
      <dgm:prSet presAssocID="{14CFD738-BC2A-4CF0-83B2-511EC0526412}" presName="Name0" presStyleCnt="0">
        <dgm:presLayoutVars>
          <dgm:dir/>
          <dgm:animLvl val="lvl"/>
          <dgm:resizeHandles val="exact"/>
        </dgm:presLayoutVars>
      </dgm:prSet>
      <dgm:spPr/>
    </dgm:pt>
    <dgm:pt modelId="{AB69D392-E2BC-4FF5-8124-4838E161721C}" type="pres">
      <dgm:prSet presAssocID="{7AAB7BE5-F056-4690-8AE1-260707085125}" presName="parTxOnly" presStyleLbl="node1" presStyleIdx="0" presStyleCnt="3">
        <dgm:presLayoutVars>
          <dgm:chMax val="0"/>
          <dgm:chPref val="0"/>
          <dgm:bulletEnabled val="1"/>
        </dgm:presLayoutVars>
      </dgm:prSet>
      <dgm:spPr/>
      <dgm:t>
        <a:bodyPr/>
        <a:lstStyle/>
        <a:p>
          <a:endParaRPr lang="nb-NO"/>
        </a:p>
      </dgm:t>
    </dgm:pt>
    <dgm:pt modelId="{8DDB3ED2-D5DE-4881-887D-4FCB7C73DB70}" type="pres">
      <dgm:prSet presAssocID="{9490F1BF-484C-4717-9653-BC80943EC8A4}" presName="parTxOnlySpace" presStyleCnt="0"/>
      <dgm:spPr/>
    </dgm:pt>
    <dgm:pt modelId="{F61BC95B-279B-4672-9040-39B29963E363}" type="pres">
      <dgm:prSet presAssocID="{4102DDEF-E631-4F5D-A88E-1C52B0E77263}" presName="parTxOnly" presStyleLbl="node1" presStyleIdx="1" presStyleCnt="3">
        <dgm:presLayoutVars>
          <dgm:chMax val="0"/>
          <dgm:chPref val="0"/>
          <dgm:bulletEnabled val="1"/>
        </dgm:presLayoutVars>
      </dgm:prSet>
      <dgm:spPr/>
      <dgm:t>
        <a:bodyPr/>
        <a:lstStyle/>
        <a:p>
          <a:endParaRPr lang="nb-NO"/>
        </a:p>
      </dgm:t>
    </dgm:pt>
    <dgm:pt modelId="{5182191F-D0EA-46C5-B654-A881D37ED2CD}" type="pres">
      <dgm:prSet presAssocID="{03E5DA3D-714C-4849-8A49-AFE5D07D8C60}" presName="parTxOnlySpace" presStyleCnt="0"/>
      <dgm:spPr/>
    </dgm:pt>
    <dgm:pt modelId="{25BA4CA3-FBF2-465F-BF34-F1D9323388F5}" type="pres">
      <dgm:prSet presAssocID="{8B7564BB-F8F1-4D6C-BA40-035F8D6C4F34}" presName="parTxOnly" presStyleLbl="node1" presStyleIdx="2" presStyleCnt="3">
        <dgm:presLayoutVars>
          <dgm:chMax val="0"/>
          <dgm:chPref val="0"/>
          <dgm:bulletEnabled val="1"/>
        </dgm:presLayoutVars>
      </dgm:prSet>
      <dgm:spPr/>
      <dgm:t>
        <a:bodyPr/>
        <a:lstStyle/>
        <a:p>
          <a:endParaRPr lang="nb-NO"/>
        </a:p>
      </dgm:t>
    </dgm:pt>
  </dgm:ptLst>
  <dgm:cxnLst>
    <dgm:cxn modelId="{CBD2015B-A0D4-4415-AD8F-9F6A65D95678}" type="presOf" srcId="{8B7564BB-F8F1-4D6C-BA40-035F8D6C4F34}" destId="{25BA4CA3-FBF2-465F-BF34-F1D9323388F5}" srcOrd="0" destOrd="0" presId="urn:microsoft.com/office/officeart/2005/8/layout/chevron1"/>
    <dgm:cxn modelId="{A8B756F0-3A6C-447D-9F9B-0201ED661043}" type="presOf" srcId="{14CFD738-BC2A-4CF0-83B2-511EC0526412}" destId="{CC587399-0149-4C30-9E30-981301643FF2}" srcOrd="0" destOrd="0" presId="urn:microsoft.com/office/officeart/2005/8/layout/chevron1"/>
    <dgm:cxn modelId="{C86D335B-398B-4472-914E-E5011391796D}" srcId="{14CFD738-BC2A-4CF0-83B2-511EC0526412}" destId="{7AAB7BE5-F056-4690-8AE1-260707085125}" srcOrd="0" destOrd="0" parTransId="{A1343C9C-9151-49DA-B301-EF970AAE7740}" sibTransId="{9490F1BF-484C-4717-9653-BC80943EC8A4}"/>
    <dgm:cxn modelId="{0CB0B50F-A668-41E5-A0B1-237FB7CB5167}" srcId="{14CFD738-BC2A-4CF0-83B2-511EC0526412}" destId="{8B7564BB-F8F1-4D6C-BA40-035F8D6C4F34}" srcOrd="2" destOrd="0" parTransId="{D7990AD1-980D-4156-B194-95C8F1270B07}" sibTransId="{1B467D95-62BB-48E0-877D-29BA9F019BEB}"/>
    <dgm:cxn modelId="{7DEE046F-B4B6-43F2-B42C-FAF8C520FBE6}" type="presOf" srcId="{4102DDEF-E631-4F5D-A88E-1C52B0E77263}" destId="{F61BC95B-279B-4672-9040-39B29963E363}" srcOrd="0" destOrd="0" presId="urn:microsoft.com/office/officeart/2005/8/layout/chevron1"/>
    <dgm:cxn modelId="{53443266-C6AF-4007-A7E3-D0974E03F170}" type="presOf" srcId="{7AAB7BE5-F056-4690-8AE1-260707085125}" destId="{AB69D392-E2BC-4FF5-8124-4838E161721C}" srcOrd="0" destOrd="0" presId="urn:microsoft.com/office/officeart/2005/8/layout/chevron1"/>
    <dgm:cxn modelId="{CCA0E0A7-B007-4264-9911-64C2A7CE909B}" srcId="{14CFD738-BC2A-4CF0-83B2-511EC0526412}" destId="{4102DDEF-E631-4F5D-A88E-1C52B0E77263}" srcOrd="1" destOrd="0" parTransId="{27F21099-09E2-4102-8C28-3BAFDDA8DFF7}" sibTransId="{03E5DA3D-714C-4849-8A49-AFE5D07D8C60}"/>
    <dgm:cxn modelId="{09E3DE99-6ACE-45C9-A977-7083F512E003}" type="presParOf" srcId="{CC587399-0149-4C30-9E30-981301643FF2}" destId="{AB69D392-E2BC-4FF5-8124-4838E161721C}" srcOrd="0" destOrd="0" presId="urn:microsoft.com/office/officeart/2005/8/layout/chevron1"/>
    <dgm:cxn modelId="{BF8D46D6-F7D7-499B-9D48-EE2123D7DFB1}" type="presParOf" srcId="{CC587399-0149-4C30-9E30-981301643FF2}" destId="{8DDB3ED2-D5DE-4881-887D-4FCB7C73DB70}" srcOrd="1" destOrd="0" presId="urn:microsoft.com/office/officeart/2005/8/layout/chevron1"/>
    <dgm:cxn modelId="{5F598602-8841-4F9B-987D-8352BDF3E0CF}" type="presParOf" srcId="{CC587399-0149-4C30-9E30-981301643FF2}" destId="{F61BC95B-279B-4672-9040-39B29963E363}" srcOrd="2" destOrd="0" presId="urn:microsoft.com/office/officeart/2005/8/layout/chevron1"/>
    <dgm:cxn modelId="{39D193B0-AA5C-443E-AFFF-133162D48517}" type="presParOf" srcId="{CC587399-0149-4C30-9E30-981301643FF2}" destId="{5182191F-D0EA-46C5-B654-A881D37ED2CD}" srcOrd="3" destOrd="0" presId="urn:microsoft.com/office/officeart/2005/8/layout/chevron1"/>
    <dgm:cxn modelId="{7CEF7687-FE6D-4DEE-A284-3DCCE417FAB8}" type="presParOf" srcId="{CC587399-0149-4C30-9E30-981301643FF2}" destId="{25BA4CA3-FBF2-465F-BF34-F1D9323388F5}"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9D392-E2BC-4FF5-8124-4838E161721C}">
      <dsp:nvSpPr>
        <dsp:cNvPr id="0" name=""/>
        <dsp:cNvSpPr/>
      </dsp:nvSpPr>
      <dsp:spPr>
        <a:xfrm>
          <a:off x="1785" y="15968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100000"/>
            </a:lnSpc>
            <a:spcBef>
              <a:spcPct val="0"/>
            </a:spcBef>
            <a:spcAft>
              <a:spcPct val="35000"/>
            </a:spcAft>
          </a:pPr>
          <a:r>
            <a:rPr lang="nb-NO" sz="1300" kern="1200" dirty="0" smtClean="0"/>
            <a:t>Hva er det vi vil oppnå?</a:t>
          </a:r>
          <a:endParaRPr lang="nb-NO" sz="1300" kern="1200" dirty="0"/>
        </a:p>
      </dsp:txBody>
      <dsp:txXfrm>
        <a:off x="436958" y="1596826"/>
        <a:ext cx="1305521" cy="870346"/>
      </dsp:txXfrm>
    </dsp:sp>
    <dsp:sp modelId="{F61BC95B-279B-4672-9040-39B29963E363}">
      <dsp:nvSpPr>
        <dsp:cNvPr id="0" name=""/>
        <dsp:cNvSpPr/>
      </dsp:nvSpPr>
      <dsp:spPr>
        <a:xfrm>
          <a:off x="1960066" y="15968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100000"/>
            </a:lnSpc>
            <a:spcBef>
              <a:spcPct val="0"/>
            </a:spcBef>
            <a:spcAft>
              <a:spcPct val="35000"/>
            </a:spcAft>
          </a:pPr>
          <a:r>
            <a:rPr lang="nb-NO" sz="1300" kern="1200" dirty="0" smtClean="0"/>
            <a:t>Hvordan vet vi at en endring er en forbedring?</a:t>
          </a:r>
          <a:endParaRPr lang="nb-NO" sz="1300" kern="1200" dirty="0"/>
        </a:p>
      </dsp:txBody>
      <dsp:txXfrm>
        <a:off x="2395239" y="1596826"/>
        <a:ext cx="1305521" cy="870346"/>
      </dsp:txXfrm>
    </dsp:sp>
    <dsp:sp modelId="{25BA4CA3-FBF2-465F-BF34-F1D9323388F5}">
      <dsp:nvSpPr>
        <dsp:cNvPr id="0" name=""/>
        <dsp:cNvSpPr/>
      </dsp:nvSpPr>
      <dsp:spPr>
        <a:xfrm>
          <a:off x="3918346" y="15968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100000"/>
            </a:lnSpc>
            <a:spcBef>
              <a:spcPct val="0"/>
            </a:spcBef>
            <a:spcAft>
              <a:spcPct val="35000"/>
            </a:spcAft>
          </a:pPr>
          <a:r>
            <a:rPr lang="nb-NO" sz="1300" kern="1200" dirty="0" smtClean="0"/>
            <a:t>Hvilke endringer kan vi gjøre som vil føre til forbedring?</a:t>
          </a:r>
          <a:endParaRPr lang="nb-NO" sz="1300" kern="1200" dirty="0"/>
        </a:p>
      </dsp:txBody>
      <dsp:txXfrm>
        <a:off x="4353519" y="1596826"/>
        <a:ext cx="1305521" cy="87034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36F056A-63F1-4591-B13E-24BE17B083EB}" type="datetimeFigureOut">
              <a:rPr lang="nb-NO" smtClean="0"/>
              <a:t>23.05.2019</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08D7A27-37D2-4141-858D-64F67E64B171}" type="slidenum">
              <a:rPr lang="nb-NO" smtClean="0"/>
              <a:t>‹#›</a:t>
            </a:fld>
            <a:endParaRPr lang="nb-NO"/>
          </a:p>
        </p:txBody>
      </p:sp>
    </p:spTree>
    <p:extLst>
      <p:ext uri="{BB962C8B-B14F-4D97-AF65-F5344CB8AC3E}">
        <p14:creationId xmlns:p14="http://schemas.microsoft.com/office/powerpoint/2010/main" val="4039842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a:t>
            </a:fld>
            <a:endParaRPr lang="nb-NO"/>
          </a:p>
        </p:txBody>
      </p:sp>
    </p:spTree>
    <p:extLst>
      <p:ext uri="{BB962C8B-B14F-4D97-AF65-F5344CB8AC3E}">
        <p14:creationId xmlns:p14="http://schemas.microsoft.com/office/powerpoint/2010/main" val="2035664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t>I hvilken grad ledere og ansatte samler og lærer av data og eksempler fra</a:t>
            </a:r>
            <a:r>
              <a:rPr lang="nb-NO" sz="1600" baseline="0" dirty="0" smtClean="0"/>
              <a:t> egen praksis </a:t>
            </a:r>
            <a:r>
              <a:rPr lang="nb-NO" sz="1600" dirty="0" smtClean="0"/>
              <a:t>reflekterer deres kultur for forbedring av kvalitet og pasientsikkerhet.</a:t>
            </a:r>
          </a:p>
          <a:p>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t>Begrepet pasientsikkerhetskultur er utviklet i organisasjon psykologisk forskningstradisjon</a:t>
            </a:r>
            <a:r>
              <a:rPr lang="nb-NO" sz="1600" baseline="0" dirty="0" smtClean="0"/>
              <a:t> og </a:t>
            </a:r>
            <a:r>
              <a:rPr lang="nb-NO" sz="1600" dirty="0" smtClean="0"/>
              <a:t>gjenspeiles i verdier, holdninger, handlinger, oppfatninger, adferdsmønstre, rutiner, organisering og kompetanse</a:t>
            </a:r>
            <a:r>
              <a:rPr lang="nb-NO" sz="1600" baseline="0" dirty="0" smtClean="0"/>
              <a:t> som påvirker om pasientbehandlingen forløper på en trygg måte.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600" baseline="0" dirty="0" smtClean="0"/>
              <a:t>Pasientsikkerhetskulturen </a:t>
            </a:r>
            <a:r>
              <a:rPr lang="nb-NO" sz="1600" dirty="0" smtClean="0"/>
              <a:t>kommer til uttrykk i hvilke felles holdninger ansatte og ledere har til hva som er akseptabel klinisk og organisatorisk praksis, og hvordan de samarbeider om å redusere risiko i pasientbehandlingen.</a:t>
            </a:r>
          </a:p>
        </p:txBody>
      </p:sp>
      <p:sp>
        <p:nvSpPr>
          <p:cNvPr id="4" name="Plassholder for lysbildenummer 3"/>
          <p:cNvSpPr>
            <a:spLocks noGrp="1"/>
          </p:cNvSpPr>
          <p:nvPr>
            <p:ph type="sldNum" sz="quarter" idx="10"/>
          </p:nvPr>
        </p:nvSpPr>
        <p:spPr/>
        <p:txBody>
          <a:bodyPr/>
          <a:lstStyle/>
          <a:p>
            <a:fld id="{B08D7A27-37D2-4141-858D-64F67E64B171}" type="slidenum">
              <a:rPr lang="nb-NO" smtClean="0"/>
              <a:t>2</a:t>
            </a:fld>
            <a:endParaRPr lang="nb-NO"/>
          </a:p>
        </p:txBody>
      </p:sp>
    </p:spTree>
    <p:extLst>
      <p:ext uri="{BB962C8B-B14F-4D97-AF65-F5344CB8AC3E}">
        <p14:creationId xmlns:p14="http://schemas.microsoft.com/office/powerpoint/2010/main" val="849373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t>Pasientsikkerhetskulturen har betydning for hvordan man lærer av </a:t>
            </a:r>
            <a:r>
              <a:rPr lang="nb-NO" sz="1600" baseline="0" dirty="0" smtClean="0"/>
              <a:t>uønskede hendelser</a:t>
            </a:r>
            <a:r>
              <a:rPr lang="nb-NO" sz="1600" dirty="0" smtClean="0"/>
              <a:t> i helsetjenesten.</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smtClean="0"/>
              <a:t>Hvordan en leder i helsetjenesten reagerer på en uønsket hendelse viser om pasientsikkerhetskulturen er god eller dårlig.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600" baseline="0" dirty="0" smtClean="0"/>
              <a:t>I modne og gode pasientsikkerhetskulturer klarer lederen å vektlegge omstendighetene for hendelsen og øke ansattes opplevelse av trygghet og mot til å være åpen om detaljer i hendelsesforløpet.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baseline="0"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3</a:t>
            </a:fld>
            <a:endParaRPr lang="nb-NO"/>
          </a:p>
        </p:txBody>
      </p:sp>
    </p:spTree>
    <p:extLst>
      <p:ext uri="{BB962C8B-B14F-4D97-AF65-F5344CB8AC3E}">
        <p14:creationId xmlns:p14="http://schemas.microsoft.com/office/powerpoint/2010/main" val="134244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sz="1600" dirty="0" smtClean="0"/>
              <a:t>Man</a:t>
            </a:r>
            <a:r>
              <a:rPr lang="nb-NO" sz="1600" baseline="0" dirty="0" smtClean="0"/>
              <a:t> spør - </a:t>
            </a:r>
            <a:r>
              <a:rPr lang="nb-NO" sz="1600" dirty="0" smtClean="0"/>
              <a:t>Hva skjedde - Hvordan skjedde det</a:t>
            </a:r>
          </a:p>
          <a:p>
            <a:pPr eaLnBrk="1" hangingPunct="1">
              <a:spcBef>
                <a:spcPct val="0"/>
              </a:spcBef>
            </a:pPr>
            <a:endParaRPr lang="nb-NO" sz="1600" dirty="0" smtClean="0"/>
          </a:p>
          <a:p>
            <a:pPr eaLnBrk="1" hangingPunct="1">
              <a:spcBef>
                <a:spcPct val="0"/>
              </a:spcBef>
            </a:pPr>
            <a:r>
              <a:rPr lang="nb-NO" sz="1600" dirty="0" smtClean="0"/>
              <a:t>Og “hvorfor” minst fem ganger, bakover i årsakskjeden for å identifisere både tekniske, organisatoriske forhold rutiner og overordnede prioriteringer </a:t>
            </a:r>
          </a:p>
          <a:p>
            <a:pPr eaLnBrk="1" hangingPunct="1">
              <a:spcBef>
                <a:spcPct val="0"/>
              </a:spcBef>
            </a:pPr>
            <a:endParaRPr lang="nb-NO" sz="1600" dirty="0" smtClean="0"/>
          </a:p>
          <a:p>
            <a:pPr marL="0" marR="0" indent="0" algn="l" defTabSz="914400" rtl="0" eaLnBrk="1" fontAlgn="auto" latinLnBrk="0" hangingPunct="1">
              <a:lnSpc>
                <a:spcPct val="100000"/>
              </a:lnSpc>
              <a:spcBef>
                <a:spcPct val="0"/>
              </a:spcBef>
              <a:spcAft>
                <a:spcPts val="0"/>
              </a:spcAft>
              <a:buClrTx/>
              <a:buSzTx/>
              <a:buFontTx/>
              <a:buNone/>
              <a:tabLst/>
              <a:defRPr/>
            </a:pPr>
            <a:r>
              <a:rPr lang="nb-NO" sz="1600" dirty="0" smtClean="0"/>
              <a:t>som har bidratt til hendelsen. </a:t>
            </a:r>
          </a:p>
          <a:p>
            <a:pPr eaLnBrk="1" hangingPunct="1">
              <a:spcBef>
                <a:spcPct val="0"/>
              </a:spcBef>
            </a:pPr>
            <a:endParaRPr lang="nb-NO" sz="1600" dirty="0" smtClean="0"/>
          </a:p>
          <a:p>
            <a:pPr eaLnBrk="1" hangingPunct="1">
              <a:lnSpc>
                <a:spcPct val="80000"/>
              </a:lnSpc>
            </a:pPr>
            <a:r>
              <a:rPr lang="nb-NO" sz="1600" dirty="0" smtClean="0"/>
              <a:t>Alle som kan knyttes til hendelsen og ledelsen på relevant nivå involveres i analysen og i å peke ut løsninger og prioriteringer som kan forebygge at en liknende hendelse skjer igjen. </a:t>
            </a:r>
          </a:p>
          <a:p>
            <a:pPr eaLnBrk="1" hangingPunct="1">
              <a:spcBef>
                <a:spcPct val="0"/>
              </a:spcBef>
            </a:pPr>
            <a:endParaRPr lang="nb-NO" sz="1600" dirty="0" smtClean="0"/>
          </a:p>
          <a:p>
            <a:pPr eaLnBrk="1" hangingPunct="1">
              <a:spcBef>
                <a:spcPct val="0"/>
              </a:spcBef>
            </a:pPr>
            <a:endParaRPr lang="nb-NO" dirty="0" smtClean="0"/>
          </a:p>
          <a:p>
            <a:pPr eaLnBrk="1" hangingPunct="1">
              <a:spcBef>
                <a:spcPct val="0"/>
              </a:spcBef>
            </a:pPr>
            <a:endParaRPr lang="nb-NO" dirty="0" smtClean="0"/>
          </a:p>
        </p:txBody>
      </p:sp>
      <p:sp>
        <p:nvSpPr>
          <p:cNvPr id="60420" name="Slide Number Placeholder 3"/>
          <p:cNvSpPr txBox="1">
            <a:spLocks noGrp="1"/>
          </p:cNvSpPr>
          <p:nvPr/>
        </p:nvSpPr>
        <p:spPr bwMode="auto">
          <a:xfrm>
            <a:off x="3850443" y="9428585"/>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F10079A-32C1-4D72-92B6-43B262A42D7B}" type="slidenum">
              <a:rPr lang="nb-NO" sz="1200">
                <a:solidFill>
                  <a:prstClr val="black"/>
                </a:solidFill>
                <a:latin typeface="Calibri" pitchFamily="34" charset="0"/>
              </a:rPr>
              <a:pPr algn="r" eaLnBrk="1" hangingPunct="1"/>
              <a:t>4</a:t>
            </a:fld>
            <a:endParaRPr lang="nb-NO" sz="120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dirty="0" smtClean="0"/>
              <a:t>Leders oppgave er å skape arenaene for og lede refleksjonen i enheten,</a:t>
            </a:r>
            <a:r>
              <a:rPr lang="nb-NO" sz="1400" baseline="0" dirty="0" smtClean="0"/>
              <a:t> for å utvikle ansattes forståelse for systemperspektivet.</a:t>
            </a:r>
            <a:r>
              <a:rPr lang="nb-NO" sz="14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dirty="0" smtClean="0"/>
              <a:t>Systemperspektiv inkluderer overordnede prioriteringer, holdninger i kulturen, tekniske omstendigheter og rutiner som kan ha bidratt til at hendelsen skjedde.</a:t>
            </a:r>
          </a:p>
          <a:p>
            <a:pPr marL="0" marR="0" indent="0" algn="l" defTabSz="914400" rtl="0" eaLnBrk="1" fontAlgn="auto" latinLnBrk="0" hangingPunct="1">
              <a:lnSpc>
                <a:spcPct val="100000"/>
              </a:lnSpc>
              <a:spcBef>
                <a:spcPts val="0"/>
              </a:spcBef>
              <a:spcAft>
                <a:spcPts val="0"/>
              </a:spcAft>
              <a:buClrTx/>
              <a:buSzTx/>
              <a:buFontTx/>
              <a:buNone/>
              <a:tabLst/>
              <a:defRPr/>
            </a:pPr>
            <a:r>
              <a:rPr lang="nb-NO" sz="1400" dirty="0" smtClean="0"/>
              <a:t>Læringsprosessen har som mål å fjerne utrygge omstendigheter som bidro til hendelsen. Individfeil er kun interessante, i den grad de kan belyse </a:t>
            </a:r>
            <a:r>
              <a:rPr lang="nb-NO" sz="1400" b="1" dirty="0" smtClean="0"/>
              <a:t>omstendigheter</a:t>
            </a:r>
            <a:r>
              <a:rPr lang="nb-NO" sz="1400" dirty="0" smtClean="0"/>
              <a:t> i arbeidsmiljøet som kunne vært endret for å forhindre at de skjer.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dirty="0" smtClean="0"/>
              <a:t>Målet med analysen er å belyse risiko for menneskelig svikt. En omstendighet kan for eksempel være terskelen på en avdeling for å tilkalle bakvakt, eller mer kompetent personale når man står i en vanskelig behandlingssituasjon. Premieres ansatte for å tilkalle bakvakt eller blir de gjort til latter. Det kan også være terskelen for å tilby hjelp når man ser at andre har mye å gjøre, eventuelt be om hjelp.</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dirty="0" smtClean="0"/>
              <a:t>Leder setter standard for hva som er akseptabel adferd.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smtClean="0"/>
          </a:p>
          <a:p>
            <a:endParaRPr lang="nb-NO"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5</a:t>
            </a:fld>
            <a:endParaRPr lang="nb-NO"/>
          </a:p>
        </p:txBody>
      </p:sp>
    </p:spTree>
    <p:extLst>
      <p:ext uri="{BB962C8B-B14F-4D97-AF65-F5344CB8AC3E}">
        <p14:creationId xmlns:p14="http://schemas.microsoft.com/office/powerpoint/2010/main" val="3283990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1249055-60FC-44D6-8FE2-A8F4140CE385}" type="slidenum">
              <a:rPr lang="nb-NO" smtClean="0"/>
              <a:pPr eaLnBrk="1" hangingPunct="1"/>
              <a:t>6</a:t>
            </a:fld>
            <a:endParaRPr lang="nb-NO" smtClean="0"/>
          </a:p>
        </p:txBody>
      </p:sp>
      <p:sp>
        <p:nvSpPr>
          <p:cNvPr id="35843" name="Rectangle 2"/>
          <p:cNvSpPr>
            <a:spLocks noGrp="1" noRot="1" noChangeAspect="1" noChangeArrowheads="1" noTextEdit="1"/>
          </p:cNvSpPr>
          <p:nvPr>
            <p:ph type="sldImg"/>
          </p:nvPr>
        </p:nvSpPr>
        <p:spPr>
          <a:xfrm>
            <a:off x="917575" y="744538"/>
            <a:ext cx="4962525" cy="3722687"/>
          </a:xfrm>
          <a:ln/>
        </p:spPr>
      </p:sp>
      <p:sp>
        <p:nvSpPr>
          <p:cNvPr id="35844" name="Rectangle 3"/>
          <p:cNvSpPr>
            <a:spLocks noGrp="1" noChangeArrowheads="1"/>
          </p:cNvSpPr>
          <p:nvPr>
            <p:ph type="body" idx="1"/>
          </p:nvPr>
        </p:nvSpPr>
        <p:spPr>
          <a:noFill/>
        </p:spPr>
        <p:txBody>
          <a:bodyPr/>
          <a:lstStyle/>
          <a:p>
            <a:pPr eaLnBrk="1" hangingPunct="1">
              <a:lnSpc>
                <a:spcPct val="150000"/>
              </a:lnSpc>
            </a:pPr>
            <a:r>
              <a:rPr lang="nb-NO" sz="1600" dirty="0" smtClean="0"/>
              <a:t>Dov Zohar,</a:t>
            </a:r>
            <a:r>
              <a:rPr lang="nb-NO" sz="1600" baseline="0" dirty="0" smtClean="0"/>
              <a:t> en av grunnleggerne av forskningen på sikkerhetskultur i høyrisikovirksomheter inkludert sykehus, har vist kvantitativ sammenheng mellom verdiene som forfektes av toppledelsen gjennom politikk og retningslinjer, og ansattes forventninger og adferd. </a:t>
            </a:r>
          </a:p>
          <a:p>
            <a:pPr marL="0" marR="0" indent="0" algn="l" defTabSz="914400" rtl="0" eaLnBrk="1" fontAlgn="auto" latinLnBrk="0" hangingPunct="1">
              <a:lnSpc>
                <a:spcPct val="150000"/>
              </a:lnSpc>
              <a:spcBef>
                <a:spcPts val="0"/>
              </a:spcBef>
              <a:spcAft>
                <a:spcPts val="0"/>
              </a:spcAft>
              <a:buClrTx/>
              <a:buSzTx/>
              <a:buFontTx/>
              <a:buNone/>
              <a:tabLst/>
              <a:defRPr/>
            </a:pPr>
            <a:r>
              <a:rPr lang="nb-NO" sz="1600" baseline="0" dirty="0" smtClean="0"/>
              <a:t>An</a:t>
            </a:r>
            <a:r>
              <a:rPr lang="nb-NO" sz="1600" dirty="0" smtClean="0">
                <a:effectLst/>
                <a:latin typeface="+mn-lt"/>
                <a:ea typeface="Times New Roman"/>
                <a:cs typeface="Times New Roman"/>
              </a:rPr>
              <a:t>sattes oppfatninger,</a:t>
            </a:r>
            <a:r>
              <a:rPr lang="nb-NO" sz="1600" baseline="0" dirty="0" smtClean="0">
                <a:effectLst/>
                <a:latin typeface="+mn-lt"/>
                <a:ea typeface="Times New Roman"/>
                <a:cs typeface="Times New Roman"/>
              </a:rPr>
              <a:t> </a:t>
            </a:r>
            <a:r>
              <a:rPr lang="nb-NO" sz="1600" dirty="0" smtClean="0">
                <a:effectLst/>
                <a:latin typeface="+mn-lt"/>
                <a:ea typeface="Times New Roman"/>
                <a:cs typeface="Times New Roman"/>
              </a:rPr>
              <a:t>adferd og resultater påvirkes av øverste ledelses politikk og regelverk men i enda høyere grad av ledere på det laveste nivået i organisasjonen, hvor regler tilpasses den praktiske hverdagen, både i forhold til hvor stor risikoen er for at uønskede hendelser kan oppstå og </a:t>
            </a:r>
            <a:r>
              <a:rPr lang="nb-NO" sz="1600" baseline="0" dirty="0" smtClean="0">
                <a:effectLst/>
                <a:latin typeface="+mn-lt"/>
                <a:ea typeface="Times New Roman"/>
                <a:cs typeface="Times New Roman"/>
              </a:rPr>
              <a:t> for hvilke muligheter man har for å forebygge at de skjer. </a:t>
            </a:r>
            <a:endParaRPr lang="nb-NO" sz="1600" dirty="0" smtClean="0">
              <a:effectLst/>
              <a:latin typeface="+mn-lt"/>
              <a:ea typeface="Times New Roman"/>
              <a:cs typeface="Times New Roman"/>
            </a:endParaRPr>
          </a:p>
          <a:p>
            <a:pPr marL="0" marR="0" indent="0" algn="l" defTabSz="914400" rtl="0" eaLnBrk="1" fontAlgn="auto" latinLnBrk="0" hangingPunct="1">
              <a:lnSpc>
                <a:spcPct val="150000"/>
              </a:lnSpc>
              <a:spcBef>
                <a:spcPts val="0"/>
              </a:spcBef>
              <a:spcAft>
                <a:spcPts val="0"/>
              </a:spcAft>
              <a:buClrTx/>
              <a:buSzTx/>
              <a:buFontTx/>
              <a:buNone/>
              <a:tabLst/>
              <a:defRPr/>
            </a:pPr>
            <a:endParaRPr lang="nb-NO" sz="1600" dirty="0" smtClean="0">
              <a:effectLst/>
              <a:latin typeface="+mn-lt"/>
              <a:cs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0443" y="9428584"/>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5DCA21F-F6B4-4891-818D-6D76B4A49C75}" type="slidenum">
              <a:rPr lang="en-US" sz="1200">
                <a:latin typeface="Calibri" pitchFamily="34" charset="0"/>
              </a:rPr>
              <a:pPr algn="r" eaLnBrk="1" hangingPunct="1"/>
              <a:t>7</a:t>
            </a:fld>
            <a:endParaRPr lang="en-US" sz="1200">
              <a:latin typeface="Calibri" pitchFamily="34" charset="0"/>
            </a:endParaRPr>
          </a:p>
        </p:txBody>
      </p:sp>
      <p:sp>
        <p:nvSpPr>
          <p:cNvPr id="68611" name="Rectangle 2"/>
          <p:cNvSpPr>
            <a:spLocks noGrp="1" noRot="1" noChangeAspect="1" noChangeArrowheads="1" noTextEdit="1"/>
          </p:cNvSpPr>
          <p:nvPr>
            <p:ph type="sldImg"/>
          </p:nvPr>
        </p:nvSpPr>
        <p:spPr bwMode="auto">
          <a:xfrm>
            <a:off x="920750" y="746125"/>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xfrm>
            <a:off x="884328" y="4718600"/>
            <a:ext cx="4986536"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20" tIns="45610" rIns="91220" bIns="45610" numCol="1" anchor="t" anchorCtr="0" compatLnSpc="1">
            <a:prstTxWarp prst="textNoShape">
              <a:avLst/>
            </a:prstTxWarp>
          </a:bodyPr>
          <a:lstStyle/>
          <a:p>
            <a:pPr eaLnBrk="1" hangingPunct="1">
              <a:lnSpc>
                <a:spcPct val="150000"/>
              </a:lnSpc>
              <a:spcBef>
                <a:spcPct val="0"/>
              </a:spcBef>
            </a:pPr>
            <a:r>
              <a:rPr lang="nb-NO" sz="1600" dirty="0" smtClean="0"/>
              <a:t>Det forklarer at ansattes opplevelse av hvordan pasientsikkerhets prioriteres varierer mest på laveste nivå</a:t>
            </a:r>
            <a:r>
              <a:rPr lang="nb-NO" sz="1600" baseline="0" dirty="0" smtClean="0"/>
              <a:t> i sykehus. </a:t>
            </a:r>
          </a:p>
          <a:p>
            <a:pPr eaLnBrk="1" hangingPunct="1">
              <a:lnSpc>
                <a:spcPct val="150000"/>
              </a:lnSpc>
              <a:spcBef>
                <a:spcPct val="0"/>
              </a:spcBef>
            </a:pPr>
            <a:r>
              <a:rPr lang="nb-NO" sz="1600" baseline="0" dirty="0" smtClean="0"/>
              <a:t>Hver søyle her representerer andel ansatte i en sengepost eller poliklinikk, som rapporterer et godt sikkerhetsklima. Undersøkelsen ble gjort på </a:t>
            </a:r>
            <a:r>
              <a:rPr lang="nb-NO" sz="1600" baseline="0" dirty="0" err="1" smtClean="0"/>
              <a:t>Ahus</a:t>
            </a:r>
            <a:r>
              <a:rPr lang="nb-NO" sz="1600" baseline="0" dirty="0" smtClean="0"/>
              <a:t> i 2006 før man flyttet inn i nytt sykehus. Svarprosenten var 68%. Den må være høy for at man skal kunne tolke resultatene.  </a:t>
            </a:r>
          </a:p>
          <a:p>
            <a:pPr eaLnBrk="1" hangingPunct="1">
              <a:lnSpc>
                <a:spcPct val="150000"/>
              </a:lnSpc>
              <a:spcBef>
                <a:spcPct val="0"/>
              </a:spcBef>
            </a:pPr>
            <a:r>
              <a:rPr lang="nb-NO" sz="1600" baseline="0" dirty="0" smtClean="0"/>
              <a:t>Samme undersøkelse er gjort i 2012 og 2014 på alle landets helseforetak. Rapporten fra dette arbeidet er like rundt hjørnet.  </a:t>
            </a:r>
            <a:endParaRPr lang="nb-NO" sz="16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interessante med slike målinger er at pilotundersøkelser</a:t>
            </a:r>
            <a:r>
              <a:rPr lang="nb-NO" baseline="0" dirty="0" smtClean="0"/>
              <a:t> og tidlig forskning viser at de henger sammen med uønskede pasientresultater. </a:t>
            </a:r>
            <a:endParaRPr lang="nb-NO"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8</a:t>
            </a:fld>
            <a:endParaRPr lang="nb-NO"/>
          </a:p>
        </p:txBody>
      </p:sp>
    </p:spTree>
    <p:extLst>
      <p:ext uri="{BB962C8B-B14F-4D97-AF65-F5344CB8AC3E}">
        <p14:creationId xmlns:p14="http://schemas.microsoft.com/office/powerpoint/2010/main" val="400054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smtClean="0"/>
              <a:t>Man ser for eksempel at enheter der</a:t>
            </a:r>
            <a:r>
              <a:rPr lang="nb-NO" sz="1600" baseline="0" dirty="0" smtClean="0"/>
              <a:t> færre ansatte rapporterer godt sikkerhetsklima har flere fall, flere trykksår, og flere blodbaneinfeksjoner relatert til sentral vene kateter. </a:t>
            </a: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9</a:t>
            </a:fld>
            <a:endParaRPr lang="nb-NO"/>
          </a:p>
        </p:txBody>
      </p:sp>
    </p:spTree>
    <p:extLst>
      <p:ext uri="{BB962C8B-B14F-4D97-AF65-F5344CB8AC3E}">
        <p14:creationId xmlns:p14="http://schemas.microsoft.com/office/powerpoint/2010/main" val="896141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800" dirty="0" smtClean="0"/>
              <a:t>Operasjonsavdelinger</a:t>
            </a:r>
            <a:r>
              <a:rPr lang="nb-NO" sz="1800" baseline="0" dirty="0" smtClean="0"/>
              <a:t> der en høy andel av ansatte rapporterer godt sikkerhetsklima hadde sjeldnere alvorlige hendelser. </a:t>
            </a:r>
            <a:endParaRPr lang="nb-NO" sz="18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10</a:t>
            </a:fld>
            <a:endParaRPr lang="nb-NO"/>
          </a:p>
        </p:txBody>
      </p:sp>
    </p:spTree>
    <p:extLst>
      <p:ext uri="{BB962C8B-B14F-4D97-AF65-F5344CB8AC3E}">
        <p14:creationId xmlns:p14="http://schemas.microsoft.com/office/powerpoint/2010/main" val="66868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800" dirty="0" smtClean="0"/>
              <a:t>Operasjonsavdelinger</a:t>
            </a:r>
            <a:r>
              <a:rPr lang="nb-NO" sz="1800" baseline="0" dirty="0" smtClean="0"/>
              <a:t> der flest sykepleiere rapportere et godt sikkerhetsklima opplevde sjeldnere at gjenstander ble glemt i operasjonssåret, eller at man opererte på feil side. </a:t>
            </a:r>
            <a:endParaRPr lang="nb-NO" sz="18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11</a:t>
            </a:fld>
            <a:endParaRPr lang="nb-NO"/>
          </a:p>
        </p:txBody>
      </p:sp>
    </p:spTree>
    <p:extLst>
      <p:ext uri="{BB962C8B-B14F-4D97-AF65-F5344CB8AC3E}">
        <p14:creationId xmlns:p14="http://schemas.microsoft.com/office/powerpoint/2010/main" val="952170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B08D7A27-37D2-4141-858D-64F67E64B171}" type="slidenum">
              <a:rPr lang="nb-NO" smtClean="0"/>
              <a:t>12</a:t>
            </a:fld>
            <a:endParaRPr lang="nb-NO"/>
          </a:p>
        </p:txBody>
      </p:sp>
    </p:spTree>
    <p:extLst>
      <p:ext uri="{BB962C8B-B14F-4D97-AF65-F5344CB8AC3E}">
        <p14:creationId xmlns:p14="http://schemas.microsoft.com/office/powerpoint/2010/main" val="852239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50443" y="9428584"/>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513C7B58-BB53-4F49-A191-F3C0C40D2A5E}" type="slidenum">
              <a:rPr lang="en-US" sz="1200">
                <a:solidFill>
                  <a:prstClr val="black"/>
                </a:solidFill>
                <a:latin typeface="Calibri" pitchFamily="34" charset="0"/>
              </a:rPr>
              <a:pPr algn="r" eaLnBrk="1" hangingPunct="1"/>
              <a:t>13</a:t>
            </a:fld>
            <a:endParaRPr lang="en-US" sz="1200">
              <a:solidFill>
                <a:prstClr val="black"/>
              </a:solidFill>
              <a:latin typeface="Calibri" pitchFamily="34" charset="0"/>
            </a:endParaRPr>
          </a:p>
        </p:txBody>
      </p:sp>
      <p:sp>
        <p:nvSpPr>
          <p:cNvPr id="70659" name="Rectangle 2"/>
          <p:cNvSpPr>
            <a:spLocks noGrp="1" noRot="1" noChangeAspect="1" noChangeArrowheads="1" noTextEdit="1"/>
          </p:cNvSpPr>
          <p:nvPr>
            <p:ph type="sldImg"/>
          </p:nvPr>
        </p:nvSpPr>
        <p:spPr bwMode="auto">
          <a:xfrm>
            <a:off x="920750" y="746125"/>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xfrm>
            <a:off x="884328" y="4718600"/>
            <a:ext cx="4986536"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20" tIns="45610" rIns="91220" bIns="45610" numCol="1" anchor="t" anchorCtr="0" compatLnSpc="1">
            <a:prstTxWarp prst="textNoShape">
              <a:avLst/>
            </a:prstTxWarp>
          </a:bodyPr>
          <a:lstStyle/>
          <a:p>
            <a:pPr eaLnBrk="1" hangingPunct="1">
              <a:lnSpc>
                <a:spcPct val="150000"/>
              </a:lnSpc>
              <a:spcBef>
                <a:spcPct val="0"/>
              </a:spcBef>
            </a:pPr>
            <a:r>
              <a:rPr lang="nb-NO" sz="1600" dirty="0" smtClean="0"/>
              <a:t>Slik svarte ansatte om hvordan de opplevde teamarbeidsklima på</a:t>
            </a:r>
            <a:r>
              <a:rPr lang="nb-NO" sz="1600" baseline="0" dirty="0" smtClean="0"/>
              <a:t> den </a:t>
            </a:r>
            <a:r>
              <a:rPr lang="nb-NO" sz="1600" dirty="0" smtClean="0"/>
              <a:t>sengeposten eller poliklinikken de arbeidet på </a:t>
            </a:r>
            <a:r>
              <a:rPr lang="nb-NO" sz="1600" dirty="0" err="1" smtClean="0"/>
              <a:t>Ahus</a:t>
            </a:r>
            <a:r>
              <a:rPr lang="nb-NO" sz="1600" dirty="0" smtClean="0"/>
              <a:t> i 2016.  Hver søyle representerer en enhet. Høyden på søylen reflekterer antall prosent av de ansatte som rapporterer et godt teamarbeidsklima. Legg merke til at det er stor variasjon mellom behandlingsenhetene.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600" dirty="0" smtClean="0"/>
              <a:t>Blant intensivavdelinger der en høy andel</a:t>
            </a:r>
            <a:r>
              <a:rPr lang="nb-NO" sz="1600" baseline="0" dirty="0" smtClean="0"/>
              <a:t> ansatte rapporterte godt teamarbeidsklima hadde mange flere sluppet blodbaneinfeksjoner de siste 5 månedene. Dette er fra en av de få vitenskapelige studiene som dokumenterer det andre pilotstudier viser. Lite er publisert vitenskapelig fordi data kommer fra forbedringsarbeid i private amerikanske sykehus som ikke ønsker oppmerksomhet rundt egne resultater.</a:t>
            </a:r>
          </a:p>
          <a:p>
            <a:pPr>
              <a:lnSpc>
                <a:spcPct val="150000"/>
              </a:lnSpc>
            </a:pPr>
            <a:endParaRPr lang="nb-NO" sz="1600" baseline="0" dirty="0" smtClean="0"/>
          </a:p>
          <a:p>
            <a:pPr>
              <a:lnSpc>
                <a:spcPct val="150000"/>
              </a:lnSpc>
            </a:pPr>
            <a:r>
              <a:rPr lang="nb-NO" sz="1600" baseline="0" dirty="0" smtClean="0"/>
              <a:t>Så her har vi et hull i forskningen som det hadde vært bra å kunne tette igjen. </a:t>
            </a: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14</a:t>
            </a:fld>
            <a:endParaRPr lang="nb-NO"/>
          </a:p>
        </p:txBody>
      </p:sp>
    </p:spTree>
    <p:extLst>
      <p:ext uri="{BB962C8B-B14F-4D97-AF65-F5344CB8AC3E}">
        <p14:creationId xmlns:p14="http://schemas.microsoft.com/office/powerpoint/2010/main" val="2145474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15</a:t>
            </a:fld>
            <a:endParaRPr lang="nb-NO"/>
          </a:p>
        </p:txBody>
      </p:sp>
    </p:spTree>
    <p:extLst>
      <p:ext uri="{BB962C8B-B14F-4D97-AF65-F5344CB8AC3E}">
        <p14:creationId xmlns:p14="http://schemas.microsoft.com/office/powerpoint/2010/main" val="3332091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nb-NO" sz="1600" dirty="0" smtClean="0"/>
              <a:t>Målinger av sikkerhetsklima og teamarbeidsklima  reflekterer ledelsens involvering og tilrettelegging for å forebygge uønskede hendelser. </a:t>
            </a:r>
          </a:p>
          <a:p>
            <a:pPr marL="0" marR="0" indent="0" algn="l" defTabSz="914400" rtl="0" eaLnBrk="1" fontAlgn="auto" latinLnBrk="0" hangingPunct="1">
              <a:lnSpc>
                <a:spcPct val="150000"/>
              </a:lnSpc>
              <a:spcBef>
                <a:spcPts val="0"/>
              </a:spcBef>
              <a:spcAft>
                <a:spcPts val="0"/>
              </a:spcAft>
              <a:buClrTx/>
              <a:buSzTx/>
              <a:buFontTx/>
              <a:buNone/>
              <a:tabLst/>
              <a:defRPr/>
            </a:pPr>
            <a:endParaRPr lang="nb-NO" sz="1600"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nb-NO" sz="1600" dirty="0" smtClean="0"/>
              <a:t>Dialog kan skape tillit og felles forståelse for prioritering og sikkerhetsrutiner blant ansatte, bygge samarbeidsrelasjoner og forbedre kulturen. </a:t>
            </a:r>
          </a:p>
        </p:txBody>
      </p:sp>
      <p:sp>
        <p:nvSpPr>
          <p:cNvPr id="4" name="Plassholder for lysbildenummer 3"/>
          <p:cNvSpPr>
            <a:spLocks noGrp="1"/>
          </p:cNvSpPr>
          <p:nvPr>
            <p:ph type="sldNum" sz="quarter" idx="10"/>
          </p:nvPr>
        </p:nvSpPr>
        <p:spPr/>
        <p:txBody>
          <a:bodyPr/>
          <a:lstStyle/>
          <a:p>
            <a:fld id="{B08D7A27-37D2-4141-858D-64F67E64B171}" type="slidenum">
              <a:rPr lang="nb-NO" smtClean="0"/>
              <a:t>16</a:t>
            </a:fld>
            <a:endParaRPr lang="nb-NO"/>
          </a:p>
        </p:txBody>
      </p:sp>
    </p:spTree>
    <p:extLst>
      <p:ext uri="{BB962C8B-B14F-4D97-AF65-F5344CB8AC3E}">
        <p14:creationId xmlns:p14="http://schemas.microsoft.com/office/powerpoint/2010/main" val="1554424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smtClean="0"/>
              <a:t>Hvordan ledere kommuniserer med ansatte er viktig. </a:t>
            </a: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17</a:t>
            </a:fld>
            <a:endParaRPr lang="nb-NO"/>
          </a:p>
        </p:txBody>
      </p:sp>
    </p:spTree>
    <p:extLst>
      <p:ext uri="{BB962C8B-B14F-4D97-AF65-F5344CB8AC3E}">
        <p14:creationId xmlns:p14="http://schemas.microsoft.com/office/powerpoint/2010/main" val="197890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dirty="0" smtClean="0"/>
          </a:p>
          <a:p>
            <a:pPr>
              <a:lnSpc>
                <a:spcPct val="150000"/>
              </a:lnSpc>
            </a:pPr>
            <a:r>
              <a:rPr lang="nb-NO" sz="1600" dirty="0" smtClean="0"/>
              <a:t>Hvordan team kommuniserer</a:t>
            </a:r>
            <a:r>
              <a:rPr lang="nb-NO" sz="1600" baseline="0" dirty="0" smtClean="0"/>
              <a:t> innbyrdes er også viktig. Dette er e</a:t>
            </a:r>
            <a:r>
              <a:rPr lang="nb-NO" sz="1600" dirty="0" smtClean="0"/>
              <a:t>ksempler på hva team kan avtale å si til hverandre for å be om oppklaring eller ytre bekymring uten å uroe pasienter og pårørende.</a:t>
            </a:r>
          </a:p>
          <a:p>
            <a:pPr>
              <a:lnSpc>
                <a:spcPct val="150000"/>
              </a:lnSpc>
            </a:pP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18</a:t>
            </a:fld>
            <a:endParaRPr lang="nb-NO"/>
          </a:p>
        </p:txBody>
      </p:sp>
    </p:spTree>
    <p:extLst>
      <p:ext uri="{BB962C8B-B14F-4D97-AF65-F5344CB8AC3E}">
        <p14:creationId xmlns:p14="http://schemas.microsoft.com/office/powerpoint/2010/main" val="1494257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600" dirty="0" smtClean="0"/>
              <a:t>Ved å gjennomgå og tolke egne resultat fra undersøkelser av</a:t>
            </a:r>
            <a:r>
              <a:rPr lang="nb-NO" sz="1600" baseline="0" dirty="0" smtClean="0"/>
              <a:t> sikkerhetsklima og teamarbeidsklima kan ansatte og ledere lære av hverandres erfaringer, avtale tiltak og felles prioriteringer og endre egen kultur og praksis. </a:t>
            </a: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19</a:t>
            </a:fld>
            <a:endParaRPr lang="nb-NO"/>
          </a:p>
        </p:txBody>
      </p:sp>
    </p:spTree>
    <p:extLst>
      <p:ext uri="{BB962C8B-B14F-4D97-AF65-F5344CB8AC3E}">
        <p14:creationId xmlns:p14="http://schemas.microsoft.com/office/powerpoint/2010/main" val="2519455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600" dirty="0" smtClean="0"/>
              <a:t>Ved</a:t>
            </a:r>
            <a:r>
              <a:rPr lang="nb-NO" sz="1600" baseline="0" dirty="0" smtClean="0"/>
              <a:t> å identifisere forbedringsområder, </a:t>
            </a:r>
            <a:r>
              <a:rPr lang="nb-NO" sz="1600" baseline="0" dirty="0" err="1" smtClean="0"/>
              <a:t>teste</a:t>
            </a:r>
            <a:r>
              <a:rPr lang="nb-NO" sz="1600" baseline="0" dirty="0" smtClean="0"/>
              <a:t> ut tiltak i liten skala og måle om de virker kan ansatte og ledere lære og forbedre egen tjeneste. Målinger  i egen praksis kan hjelpe å opprettholde fokus på området man ønsker å forbedre.</a:t>
            </a:r>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20</a:t>
            </a:fld>
            <a:endParaRPr lang="nb-NO"/>
          </a:p>
        </p:txBody>
      </p:sp>
    </p:spTree>
    <p:extLst>
      <p:ext uri="{BB962C8B-B14F-4D97-AF65-F5344CB8AC3E}">
        <p14:creationId xmlns:p14="http://schemas.microsoft.com/office/powerpoint/2010/main" val="1529881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600" dirty="0" smtClean="0"/>
              <a:t>Dette er et eksempel på hvordan for eksempel etterlevelse av sjekklisten for trygg kirurgi er registrert i Arendal.</a:t>
            </a: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21</a:t>
            </a:fld>
            <a:endParaRPr lang="nb-NO"/>
          </a:p>
        </p:txBody>
      </p:sp>
    </p:spTree>
    <p:extLst>
      <p:ext uri="{BB962C8B-B14F-4D97-AF65-F5344CB8AC3E}">
        <p14:creationId xmlns:p14="http://schemas.microsoft.com/office/powerpoint/2010/main" val="1748394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FA3897-E3F1-4197-AD14-2FAD61E47715}" type="slidenum">
              <a:rPr lang="nb-NO">
                <a:solidFill>
                  <a:prstClr val="black"/>
                </a:solidFill>
              </a:rPr>
              <a:pPr/>
              <a:t>22</a:t>
            </a:fld>
            <a:endParaRPr lang="nb-NO">
              <a:solidFill>
                <a:prstClr val="black"/>
              </a:solidFill>
            </a:endParaRPr>
          </a:p>
        </p:txBody>
      </p:sp>
      <p:sp>
        <p:nvSpPr>
          <p:cNvPr id="67586" name="Rectangle 2"/>
          <p:cNvSpPr>
            <a:spLocks noGrp="1" noRot="1" noChangeAspect="1" noChangeArrowheads="1" noTextEdit="1"/>
          </p:cNvSpPr>
          <p:nvPr>
            <p:ph type="sldImg"/>
          </p:nvPr>
        </p:nvSpPr>
        <p:spPr>
          <a:xfrm>
            <a:off x="917575" y="744538"/>
            <a:ext cx="4962525" cy="3722687"/>
          </a:xfrm>
          <a:ln/>
        </p:spPr>
      </p:sp>
      <p:sp>
        <p:nvSpPr>
          <p:cNvPr id="67587" name="Rectangle 3"/>
          <p:cNvSpPr>
            <a:spLocks noGrp="1" noChangeArrowheads="1"/>
          </p:cNvSpPr>
          <p:nvPr>
            <p:ph type="body" idx="1"/>
          </p:nvPr>
        </p:nvSpPr>
        <p:spPr/>
        <p: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nb-NO" sz="1600" dirty="0" smtClean="0"/>
              <a:t>For å belyse endringer med små datamaterialer kan man kombinere statistiske metoder med løpende datainnsamling og grafisk fremstilling for å </a:t>
            </a:r>
          </a:p>
          <a:p>
            <a:pPr marL="0" marR="0" indent="0" algn="l" defTabSz="914400" rtl="0" eaLnBrk="1" fontAlgn="auto" latinLnBrk="0" hangingPunct="1">
              <a:lnSpc>
                <a:spcPct val="150000"/>
              </a:lnSpc>
              <a:spcBef>
                <a:spcPts val="0"/>
              </a:spcBef>
              <a:spcAft>
                <a:spcPts val="0"/>
              </a:spcAft>
              <a:buClrTx/>
              <a:buSzTx/>
              <a:buFontTx/>
              <a:buNone/>
              <a:tabLst/>
              <a:defRPr/>
            </a:pPr>
            <a:r>
              <a:rPr lang="nb-NO" sz="1600" dirty="0" smtClean="0"/>
              <a:t>belyse hvordan en prosess varierer over tid.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nb-NO"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dirty="0" smtClean="0"/>
              <a:t>Men arbeid med kvalitet og pasientsikkerhet kan være tøft og vanskelig å prioritere.</a:t>
            </a:r>
            <a:r>
              <a:rPr lang="nb-NO" sz="1600" baseline="0" dirty="0" smtClean="0"/>
              <a:t>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baseline="0"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baseline="0" dirty="0" smtClean="0"/>
              <a:t>Tid til dialog  om forbedringstiltak, stjele tid fra pasientbehandling, og kan forlenge ventetider.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baseline="0"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baseline="0" dirty="0" smtClean="0"/>
              <a:t>Framfor å ansette merkantilt personell til å avlaste klinikere med registrering og måling av resultater de kan lære av, er det lett å prioritere flere behandlere i stedet.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baseline="0"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baseline="0" dirty="0" smtClean="0"/>
              <a:t>Selv om forbedring av arbeidsprosessene kan gi bedre og raskere behandlingsforløp på sikt, er det vanskelig å prioritere tid til å legge langsiktige planer når dagens oppgaver presser på.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baseline="0"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baseline="0" dirty="0" smtClean="0"/>
              <a:t>Det er lederens dilemma.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baseline="0" dirty="0" smtClean="0"/>
          </a:p>
          <a:p>
            <a:pPr marL="0" marR="0" indent="0" algn="l" defTabSz="914400" rtl="0" eaLnBrk="1" fontAlgn="base" latinLnBrk="0" hangingPunct="1">
              <a:lnSpc>
                <a:spcPct val="150000"/>
              </a:lnSpc>
              <a:spcBef>
                <a:spcPct val="30000"/>
              </a:spcBef>
              <a:spcAft>
                <a:spcPct val="0"/>
              </a:spcAft>
              <a:buClrTx/>
              <a:buSzTx/>
              <a:buFontTx/>
              <a:buNone/>
              <a:tabLst/>
              <a:defRPr/>
            </a:pPr>
            <a:r>
              <a:rPr lang="nb-NO" sz="1600" dirty="0" smtClean="0"/>
              <a:t>Ledere på laveste operative nivå får heller ikke alltid gjennomslag for tiltak som krever beslutninger på høyere nivå.  Det kan skape et krysspress som er vanskelig å komme ut av. </a:t>
            </a:r>
          </a:p>
          <a:p>
            <a:pPr marL="0" marR="0" indent="0" algn="l" defTabSz="914400" rtl="0" eaLnBrk="1" fontAlgn="base" latinLnBrk="0" hangingPunct="1">
              <a:lnSpc>
                <a:spcPct val="150000"/>
              </a:lnSpc>
              <a:spcBef>
                <a:spcPct val="30000"/>
              </a:spcBef>
              <a:spcAft>
                <a:spcPct val="0"/>
              </a:spcAft>
              <a:buClrTx/>
              <a:buSzTx/>
              <a:buFontTx/>
              <a:buNone/>
              <a:tabLst/>
              <a:defRPr/>
            </a:pPr>
            <a:endParaRPr lang="nb-NO" sz="1600" dirty="0" smtClean="0"/>
          </a:p>
        </p:txBody>
      </p:sp>
      <p:sp>
        <p:nvSpPr>
          <p:cNvPr id="4" name="Slide Number Placeholder 3"/>
          <p:cNvSpPr>
            <a:spLocks noGrp="1"/>
          </p:cNvSpPr>
          <p:nvPr>
            <p:ph type="sldNum" sz="quarter" idx="10"/>
          </p:nvPr>
        </p:nvSpPr>
        <p:spPr/>
        <p:txBody>
          <a:bodyPr/>
          <a:lstStyle/>
          <a:p>
            <a:fld id="{92CD0FFD-8F0D-42EF-B157-8AFA0288C914}" type="slidenum">
              <a:rPr lang="nb-NO" smtClean="0">
                <a:solidFill>
                  <a:prstClr val="black"/>
                </a:solidFill>
              </a:rPr>
              <a:pPr/>
              <a:t>23</a:t>
            </a:fld>
            <a:endParaRPr lang="nb-NO">
              <a:solidFill>
                <a:prstClr val="black"/>
              </a:solidFill>
            </a:endParaRPr>
          </a:p>
        </p:txBody>
      </p:sp>
    </p:spTree>
    <p:extLst>
      <p:ext uri="{BB962C8B-B14F-4D97-AF65-F5344CB8AC3E}">
        <p14:creationId xmlns:p14="http://schemas.microsoft.com/office/powerpoint/2010/main" val="847698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xfrm>
            <a:off x="919163" y="744538"/>
            <a:ext cx="4960937" cy="3722687"/>
          </a:xfrm>
          <a:ln/>
        </p:spPr>
      </p:sp>
      <p:sp>
        <p:nvSpPr>
          <p:cNvPr id="148483" name="Rectangle 3"/>
          <p:cNvSpPr>
            <a:spLocks noGrp="1" noChangeArrowheads="1"/>
          </p:cNvSpPr>
          <p:nvPr>
            <p:ph type="body" idx="1"/>
          </p:nvPr>
        </p:nvSpPr>
        <p:spPr>
          <a:xfrm>
            <a:off x="681038" y="4714876"/>
            <a:ext cx="543560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90" tIns="46145" rIns="92290" bIns="46145"/>
          <a:lstStyle/>
          <a:p>
            <a:pPr indent="0" eaLnBrk="1" hangingPunct="1">
              <a:lnSpc>
                <a:spcPct val="150000"/>
              </a:lnSpc>
              <a:spcBef>
                <a:spcPct val="0"/>
              </a:spcBef>
            </a:pPr>
            <a:r>
              <a:rPr lang="nb-NO" sz="1600" dirty="0" smtClean="0">
                <a:solidFill>
                  <a:schemeClr val="tx2"/>
                </a:solidFill>
                <a:latin typeface="Arial" pitchFamily="34" charset="0"/>
              </a:rPr>
              <a:t>Oppmerksomhet fra sykehusene toppledelse kan støtte opp under lederes prioritering av arbeidet med kvalitet og pasientsikkerhet på lavere nivå i sykehus</a:t>
            </a:r>
            <a:r>
              <a:rPr lang="nb-NO" sz="1600" baseline="0" dirty="0" smtClean="0">
                <a:solidFill>
                  <a:schemeClr val="tx2"/>
                </a:solidFill>
                <a:latin typeface="Arial" pitchFamily="34" charset="0"/>
              </a:rPr>
              <a:t>. </a:t>
            </a:r>
            <a:endParaRPr lang="nb-NO" sz="1600" dirty="0" smtClean="0">
              <a:solidFill>
                <a:schemeClr val="tx2"/>
              </a:solidFill>
              <a:latin typeface="Arial" pitchFamily="34" charset="0"/>
            </a:endParaRPr>
          </a:p>
          <a:p>
            <a:pPr indent="0" eaLnBrk="1" hangingPunct="1">
              <a:spcBef>
                <a:spcPct val="0"/>
              </a:spcBef>
            </a:pPr>
            <a:endParaRPr lang="nb-NO"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pPr>
            <a:r>
              <a:rPr lang="nb-NO" sz="1600" dirty="0" smtClean="0"/>
              <a:t>Helse og omsorgsdepartementet utøver sin formelle myndighet over helseforetakene gjennom Eieravdelingen. </a:t>
            </a:r>
          </a:p>
          <a:p>
            <a:pPr>
              <a:lnSpc>
                <a:spcPct val="150000"/>
              </a:lnSpc>
            </a:pPr>
            <a:r>
              <a:rPr lang="nb-NO" sz="1600" dirty="0" smtClean="0"/>
              <a:t>Eieravdelingen holder Foretaksmøter, hvor økonomiske og organisatoriske krav og rammer for regionale helseforetak fastsettes.</a:t>
            </a:r>
          </a:p>
          <a:p>
            <a:pPr>
              <a:lnSpc>
                <a:spcPct val="150000"/>
              </a:lnSpc>
            </a:pPr>
            <a:r>
              <a:rPr lang="nb-NO" sz="1600" dirty="0" smtClean="0"/>
              <a:t>Styreleder og daglig leder skal være til stede i foretaksmøtet. </a:t>
            </a:r>
          </a:p>
          <a:p>
            <a:pPr>
              <a:lnSpc>
                <a:spcPct val="100000"/>
              </a:lnSpc>
            </a:pPr>
            <a:r>
              <a:rPr lang="nb-NO" sz="1600" dirty="0" smtClean="0"/>
              <a:t>Departementet skal holde seg orientert om foretakenes virksomhet og om virksomheten drives i samsvar med de krav som er stilt i foretaksmøter og de vilkår som er satt for tildeling av bevilgning. Departementet skal innhente skriftlige opplysninger fra regionale helseforetak og avholde rapporteringsmøter. Rapporteringsmøte kan holdes utenom foretaksmøte.</a:t>
            </a:r>
          </a:p>
          <a:p>
            <a:pPr>
              <a:lnSpc>
                <a:spcPct val="100000"/>
              </a:lnSpc>
            </a:pPr>
            <a:endParaRPr lang="nb-NO" sz="1600" dirty="0"/>
          </a:p>
        </p:txBody>
      </p:sp>
      <p:sp>
        <p:nvSpPr>
          <p:cNvPr id="4" name="Plassholder for lysbildenummer 3"/>
          <p:cNvSpPr>
            <a:spLocks noGrp="1"/>
          </p:cNvSpPr>
          <p:nvPr>
            <p:ph type="sldNum" sz="quarter" idx="10"/>
          </p:nvPr>
        </p:nvSpPr>
        <p:spPr/>
        <p:txBody>
          <a:bodyPr/>
          <a:lstStyle/>
          <a:p>
            <a:fld id="{B08D7A27-37D2-4141-858D-64F67E64B171}" type="slidenum">
              <a:rPr lang="nb-NO" smtClean="0"/>
              <a:t>25</a:t>
            </a:fld>
            <a:endParaRPr lang="nb-NO"/>
          </a:p>
        </p:txBody>
      </p:sp>
    </p:spTree>
    <p:extLst>
      <p:ext uri="{BB962C8B-B14F-4D97-AF65-F5344CB8AC3E}">
        <p14:creationId xmlns:p14="http://schemas.microsoft.com/office/powerpoint/2010/main" val="281035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pPr>
              <a:lnSpc>
                <a:spcPct val="150000"/>
              </a:lnSpc>
            </a:pPr>
            <a:r>
              <a:rPr lang="nb-NO" sz="1600" dirty="0" smtClean="0"/>
              <a:t>Prioriteringene som gjøres i den daglige driften er fasiten på kulturen som vi forvalter. Vi er de valgene vi gjør. </a:t>
            </a:r>
          </a:p>
          <a:p>
            <a:pPr>
              <a:lnSpc>
                <a:spcPct val="150000"/>
              </a:lnSpc>
            </a:pPr>
            <a:endParaRPr lang="nb-NO" sz="1600" dirty="0" smtClean="0"/>
          </a:p>
          <a:p>
            <a:pPr>
              <a:lnSpc>
                <a:spcPct val="150000"/>
              </a:lnSpc>
            </a:pPr>
            <a:r>
              <a:rPr lang="nb-NO" sz="1600" dirty="0" smtClean="0"/>
              <a:t>Hvorfor er da Helsedepartementet så lite interessert i de løpende verdivalgene som skjer i helseforetakenes drift? </a:t>
            </a:r>
          </a:p>
          <a:p>
            <a:endParaRPr lang="nb-NO"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26</a:t>
            </a:fld>
            <a:endParaRPr lang="nb-NO"/>
          </a:p>
        </p:txBody>
      </p:sp>
    </p:spTree>
    <p:extLst>
      <p:ext uri="{BB962C8B-B14F-4D97-AF65-F5344CB8AC3E}">
        <p14:creationId xmlns:p14="http://schemas.microsoft.com/office/powerpoint/2010/main" val="2403643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sz="1600" dirty="0" smtClean="0"/>
          </a:p>
          <a:p>
            <a:r>
              <a:rPr lang="nb-NO" sz="1600" dirty="0" smtClean="0"/>
              <a:t>Det må skapes et sterkere fellesskap på tvers av hierarkiske</a:t>
            </a:r>
            <a:r>
              <a:rPr lang="nb-NO" sz="1600" baseline="0" dirty="0" smtClean="0"/>
              <a:t> nivåer i helsetjenesten om hvilke verdier helsetjenesten skal prioritere i daglig praksis. </a:t>
            </a:r>
          </a:p>
          <a:p>
            <a:endParaRPr lang="nb-NO" sz="1600" baseline="0" dirty="0" smtClean="0"/>
          </a:p>
          <a:p>
            <a:r>
              <a:rPr lang="nb-NO" sz="1600" baseline="0" dirty="0" smtClean="0"/>
              <a:t>Det forutsetter direkte kommunikasjon mellom Eieravdelingen i HOD, ledere og klinikere, som kan forklare hvilke verdivalg som står på spill.  </a:t>
            </a:r>
            <a:endParaRPr lang="nb-NO" sz="1600"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27</a:t>
            </a:fld>
            <a:endParaRPr lang="nb-NO"/>
          </a:p>
        </p:txBody>
      </p:sp>
    </p:spTree>
    <p:extLst>
      <p:ext uri="{BB962C8B-B14F-4D97-AF65-F5344CB8AC3E}">
        <p14:creationId xmlns:p14="http://schemas.microsoft.com/office/powerpoint/2010/main" val="224018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nb-NO" sz="1400" baseline="0" dirty="0" smtClean="0"/>
              <a:t>De som har greie på målstyring sier at man maksimalt kan operere med syv parametere på hvert ledernivå. Selv om helsemyndighetene har redusert antall parametere de etterspør, er de fortsatt langt over dette nivået. </a:t>
            </a:r>
            <a:r>
              <a:rPr lang="nb-NO" sz="1400" dirty="0" smtClean="0"/>
              <a:t>I dialogen i lederlinjen mellom helseforetakene og Eieravdelingen bør man balansere bedre,</a:t>
            </a:r>
            <a:r>
              <a:rPr lang="nb-NO" sz="1400" baseline="0" dirty="0" smtClean="0"/>
              <a:t> informasjon basert på data og informasjon basert på representative eksempler. Eksemplene kan utdype og vise hvordan operative dilemmaer og prioriteringer kan gå ut over kritiske verdier, på en måte som data ikke kan.  </a:t>
            </a:r>
          </a:p>
          <a:p>
            <a:pPr>
              <a:lnSpc>
                <a:spcPct val="150000"/>
              </a:lnSpc>
            </a:pPr>
            <a:r>
              <a:rPr lang="nb-NO" sz="1400" baseline="0" dirty="0" smtClean="0"/>
              <a:t>Hva slags samtidighets konflikter kan for eksempel ansatte bli plassert i hvis de skal stå til tjeneste på flere avdelinger samtidig. </a:t>
            </a:r>
          </a:p>
          <a:p>
            <a:endParaRPr lang="nb-NO" sz="1400" baseline="0"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28</a:t>
            </a:fld>
            <a:endParaRPr lang="nb-NO"/>
          </a:p>
        </p:txBody>
      </p:sp>
    </p:spTree>
    <p:extLst>
      <p:ext uri="{BB962C8B-B14F-4D97-AF65-F5344CB8AC3E}">
        <p14:creationId xmlns:p14="http://schemas.microsoft.com/office/powerpoint/2010/main" val="2362003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sz="1800" dirty="0" smtClean="0"/>
              <a:t>Hvordan følger helseforetakene opp og veileder ledere i behandlingsenheter der få ansatte rapporterer godt sikkerhetsklima?</a:t>
            </a:r>
          </a:p>
          <a:p>
            <a:pPr eaLnBrk="1" hangingPunct="1">
              <a:spcBef>
                <a:spcPct val="0"/>
              </a:spcBef>
            </a:pPr>
            <a:endParaRPr lang="nb-NO" sz="1800" dirty="0" smtClean="0"/>
          </a:p>
          <a:p>
            <a:pPr eaLnBrk="1" hangingPunct="1">
              <a:spcBef>
                <a:spcPct val="0"/>
              </a:spcBef>
            </a:pPr>
            <a:r>
              <a:rPr lang="nb-NO" sz="1800" dirty="0" smtClean="0"/>
              <a:t>Pasientsikkerhetsvisitter  er eksempel på hvordan helseforetakene kan gjøre dette. </a:t>
            </a:r>
            <a:endParaRPr lang="nb-NO"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8ED650C1-F4E7-4E41-92CF-05AF4FB8562D}" type="slidenum">
              <a:rPr lang="nb-NO" smtClean="0">
                <a:latin typeface="Calibri" pitchFamily="34" charset="0"/>
              </a:rPr>
              <a:pPr eaLnBrk="1" fontAlgn="base" hangingPunct="1">
                <a:spcBef>
                  <a:spcPct val="0"/>
                </a:spcBef>
                <a:spcAft>
                  <a:spcPct val="0"/>
                </a:spcAft>
              </a:pPr>
              <a:t>29</a:t>
            </a:fld>
            <a:endParaRPr lang="nb-NO" smtClean="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baseline="0" dirty="0" smtClean="0"/>
          </a:p>
          <a:p>
            <a:r>
              <a:rPr lang="nb-NO" sz="1600" baseline="0" dirty="0" smtClean="0"/>
              <a:t>På </a:t>
            </a:r>
            <a:r>
              <a:rPr lang="nb-NO" sz="1600" baseline="0" dirty="0" err="1" smtClean="0"/>
              <a:t>Haraldsplass</a:t>
            </a:r>
            <a:r>
              <a:rPr lang="nb-NO" sz="1600" baseline="0" dirty="0" smtClean="0"/>
              <a:t> sykehus erfarte de at en dame falt av toalettet og brakk armen.  I lang tid hadde avdelingen bedt Teknisk avdeling om hjelp til å få festet toalettsetene.  Først da Direktøren kom på pasientsikkerhetsvisitt ble saken prioritert. Det viste seg at toalettskålene var så gamle at det ikke gikk an å bestille toalettseter som passet. Direktøren sørget for at saken ble gitt den nødvendige prioritet. </a:t>
            </a:r>
          </a:p>
          <a:p>
            <a:pPr>
              <a:lnSpc>
                <a:spcPct val="150000"/>
              </a:lnSpc>
            </a:pPr>
            <a:endParaRPr lang="nb-NO" baseline="0" dirty="0" smtClean="0"/>
          </a:p>
        </p:txBody>
      </p:sp>
      <p:sp>
        <p:nvSpPr>
          <p:cNvPr id="4" name="Plassholder for lysbildenummer 3"/>
          <p:cNvSpPr>
            <a:spLocks noGrp="1"/>
          </p:cNvSpPr>
          <p:nvPr>
            <p:ph type="sldNum" sz="quarter" idx="10"/>
          </p:nvPr>
        </p:nvSpPr>
        <p:spPr/>
        <p:txBody>
          <a:bodyPr/>
          <a:lstStyle/>
          <a:p>
            <a:fld id="{B08D7A27-37D2-4141-858D-64F67E64B171}" type="slidenum">
              <a:rPr lang="nb-NO" smtClean="0"/>
              <a:t>30</a:t>
            </a:fld>
            <a:endParaRPr lang="nb-NO"/>
          </a:p>
        </p:txBody>
      </p:sp>
    </p:spTree>
    <p:extLst>
      <p:ext uri="{BB962C8B-B14F-4D97-AF65-F5344CB8AC3E}">
        <p14:creationId xmlns:p14="http://schemas.microsoft.com/office/powerpoint/2010/main" val="2129690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7494353A-77B6-4F54-B59D-BD3435FD2AF3}" type="slidenum">
              <a:rPr lang="nb-NO" smtClean="0">
                <a:solidFill>
                  <a:prstClr val="black"/>
                </a:solidFill>
              </a:rPr>
              <a:pPr>
                <a:defRPr/>
              </a:pPr>
              <a:t>31</a:t>
            </a:fld>
            <a:endParaRPr lang="nb-NO">
              <a:solidFill>
                <a:prstClr val="black"/>
              </a:solidFill>
            </a:endParaRPr>
          </a:p>
        </p:txBody>
      </p:sp>
    </p:spTree>
    <p:extLst>
      <p:ext uri="{BB962C8B-B14F-4D97-AF65-F5344CB8AC3E}">
        <p14:creationId xmlns:p14="http://schemas.microsoft.com/office/powerpoint/2010/main" val="3152698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44538"/>
            <a:ext cx="4962525" cy="37226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400" baseline="0" dirty="0" smtClean="0"/>
              <a:t>Jo bedre overordnet ledelse går i dialog med ledere og ansatte om hvordan pasientsikkerhet prioriteres i praksis,  jo mindre variasjon i ansattes forventninger og adferd vil det være mellom behandlingsenheter på laveste organisatoriske nivå.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baseline="0" dirty="0" smtClean="0"/>
              <a:t>En god kultur for kvalitet og pasientsikkerhet forutsetter et godt rutinemessig samspill mellom ledere på ulike nivåer og klinikere.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baseline="0" dirty="0" smtClean="0"/>
              <a:t>I stillingsannonser for departementene reklamerer man med at deres ansatte er «tett på».   Jeg ble litt nysgjerrig da jeg så det, og tenkte  « har endelig departementene begynt å interessere seg så mye for virkeligheten, at de reklamerer for at de er tett på den»?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baseline="0" dirty="0" smtClean="0"/>
              <a:t>Når jeg leste nøyere så jeg at de mente «tett på» politikere med makt, og ikke tett på virkeligheten departementene er satt til å tjene.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400" baseline="0" dirty="0" smtClean="0"/>
              <a:t>Det er det motsatte av den holdningen toppledelsen i byråkratiet trenger for å utvikle en trygg og god helsetjeneste. </a:t>
            </a:r>
          </a:p>
        </p:txBody>
      </p:sp>
      <p:sp>
        <p:nvSpPr>
          <p:cNvPr id="4" name="Plassholder for lysbildenummer 3"/>
          <p:cNvSpPr>
            <a:spLocks noGrp="1"/>
          </p:cNvSpPr>
          <p:nvPr>
            <p:ph type="sldNum" sz="quarter" idx="10"/>
          </p:nvPr>
        </p:nvSpPr>
        <p:spPr/>
        <p:txBody>
          <a:bodyPr/>
          <a:lstStyle/>
          <a:p>
            <a:fld id="{92CD0FFD-8F0D-42EF-B157-8AFA0288C914}" type="slidenum">
              <a:rPr lang="nb-NO" smtClean="0"/>
              <a:pPr/>
              <a:t>32</a:t>
            </a:fld>
            <a:endParaRPr lang="nb-NO"/>
          </a:p>
        </p:txBody>
      </p:sp>
    </p:spTree>
    <p:extLst>
      <p:ext uri="{BB962C8B-B14F-4D97-AF65-F5344CB8AC3E}">
        <p14:creationId xmlns:p14="http://schemas.microsoft.com/office/powerpoint/2010/main" val="2256452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7"/>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23.05.2019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23.05.2019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2"/>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B56636F-9E64-48A9-A0E8-D6911EA208CE}" type="datetimeFigureOut">
              <a:rPr lang="nb-NO" smtClean="0"/>
              <a:t>23.05.2019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B56636F-9E64-48A9-A0E8-D6911EA208CE}" type="datetimeFigureOut">
              <a:rPr lang="nb-NO" smtClean="0"/>
              <a:t>23.05.2019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B56636F-9E64-48A9-A0E8-D6911EA208CE}" type="datetimeFigureOut">
              <a:rPr lang="nb-NO" smtClean="0"/>
              <a:t>23.05.2019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B56636F-9E64-48A9-A0E8-D6911EA208CE}" type="datetimeFigureOut">
              <a:rPr lang="nb-NO" smtClean="0"/>
              <a:t>23.05.2019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B56636F-9E64-48A9-A0E8-D6911EA208CE}" type="datetimeFigureOut">
              <a:rPr lang="nb-NO" smtClean="0"/>
              <a:t>23.05.2019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1"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t>23.05.2019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56636F-9E64-48A9-A0E8-D6911EA208CE}" type="datetimeFigureOut">
              <a:rPr lang="nb-NO" smtClean="0"/>
              <a:t>23.05.2019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23.05.2019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9"/>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9"/>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56636F-9E64-48A9-A0E8-D6911EA208CE}" type="datetimeFigureOut">
              <a:rPr lang="nb-NO" smtClean="0"/>
              <a:t>23.05.2019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AEFB388-42AA-4DF2-851A-CCA4A06B24AA}" type="slidenum">
              <a:rPr lang="nb-NO" smtClean="0"/>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FB26113-A93F-4703-862C-0A62FED7C85B}"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F4EC7FD-D6AF-4673-B825-8DA39B956F1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22365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400900-7E90-46CA-89B0-3FCD3D360C5F}"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82CB61-034D-43EB-8E96-E5C92DFAEEC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59633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7"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4918961-9407-4213-BB91-4D4CA8629E65}"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4834EF2-C477-431B-B94C-E85B24CE0B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26473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1162334-71E9-4334-93C1-83F2C1C5CDDA}" type="datetimeFigureOut">
              <a:rPr lang="en-US">
                <a:solidFill>
                  <a:prstClr val="black">
                    <a:tint val="75000"/>
                  </a:prstClr>
                </a:solidFill>
              </a:rPr>
              <a:pPr>
                <a:defRPr/>
              </a:pPr>
              <a:t>5/23/2019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B2B2EFB-4389-46D9-9ABC-0BEFA35E0E7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95538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5DBCB39-AE5D-45AB-A501-9CDBB8D1BABD}" type="datetimeFigureOut">
              <a:rPr lang="en-US">
                <a:solidFill>
                  <a:prstClr val="black">
                    <a:tint val="75000"/>
                  </a:prstClr>
                </a:solidFill>
              </a:rPr>
              <a:pPr>
                <a:defRPr/>
              </a:pPr>
              <a:t>5/23/2019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0FE77B1-87EB-4A5D-8D0D-89E43A60B3C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68766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1D1696E-386F-40FD-8286-A4F6645B40BF}" type="datetimeFigureOut">
              <a:rPr lang="en-US">
                <a:solidFill>
                  <a:prstClr val="black">
                    <a:tint val="75000"/>
                  </a:prstClr>
                </a:solidFill>
              </a:rPr>
              <a:pPr>
                <a:defRPr/>
              </a:pPr>
              <a:t>5/23/2019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D809974-8F2B-4B7A-BB2A-C096874749A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83429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7728E3-3D26-4C56-9040-3034B5FB5C97}" type="datetimeFigureOut">
              <a:rPr lang="en-US">
                <a:solidFill>
                  <a:prstClr val="black">
                    <a:tint val="75000"/>
                  </a:prstClr>
                </a:solidFill>
              </a:rPr>
              <a:pPr>
                <a:defRPr/>
              </a:pPr>
              <a:t>5/23/2019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04EA5D8-6D03-4577-BFD6-F9A4DF74D57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19387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2D4BC69-3A30-4A8C-949E-36D7D289568D}" type="datetimeFigureOut">
              <a:rPr lang="en-US">
                <a:solidFill>
                  <a:prstClr val="black">
                    <a:tint val="75000"/>
                  </a:prstClr>
                </a:solidFill>
              </a:rPr>
              <a:pPr>
                <a:defRPr/>
              </a:pPr>
              <a:t>5/23/2019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E3F35C6-B490-469D-82B5-3E37D3808FC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4107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B8DC80C-1667-46E1-8A7D-4771E4D19E1C}" type="datetimeFigureOut">
              <a:rPr lang="en-US">
                <a:solidFill>
                  <a:prstClr val="black">
                    <a:tint val="75000"/>
                  </a:prstClr>
                </a:solidFill>
              </a:rPr>
              <a:pPr>
                <a:defRPr/>
              </a:pPr>
              <a:t>5/23/2019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B74CB38-445E-4F64-BBA0-028D07B7298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16243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9A1BCD-E0F8-4709-907E-40BC897547C8}"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77E36EB-CAF1-4EB6-A4CD-6404579ADCD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1421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9A83C00-4996-4511-8276-E9096EE3D6BD}"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2AF481-3AC8-4F57-8871-771697395E2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6927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4596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417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7"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3760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3773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2000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3071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7284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0698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84298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7884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056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 Content">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a:p>
        </p:txBody>
      </p:sp>
      <p:sp>
        <p:nvSpPr>
          <p:cNvPr id="12" name="Text Placeholder 11"/>
          <p:cNvSpPr>
            <a:spLocks noGrp="1"/>
          </p:cNvSpPr>
          <p:nvPr>
            <p:ph type="body" sz="quarter" idx="13"/>
          </p:nvPr>
        </p:nvSpPr>
        <p:spPr>
          <a:xfrm>
            <a:off x="310896" y="1197864"/>
            <a:ext cx="8515604" cy="5037836"/>
          </a:xfrm>
        </p:spPr>
        <p:txBody>
          <a:bodyPr>
            <a:noAutofit/>
          </a:bodyPr>
          <a:lstStyle>
            <a:lvl2pPr marL="228600" indent="-228600">
              <a:defRPr sz="18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4"/>
          </p:nvPr>
        </p:nvSpPr>
        <p:spPr/>
        <p:txBody>
          <a:bodyPr/>
          <a:lstStyle/>
          <a:p>
            <a:r>
              <a:rPr lang="en-US" dirty="0" smtClean="0">
                <a:solidFill>
                  <a:srgbClr val="58585A"/>
                </a:solidFill>
              </a:rPr>
              <a:t>slide-</a:t>
            </a:r>
            <a:fld id="{21D3C0F5-2628-4492-9925-17DE270061B4}" type="slidenum">
              <a:rPr lang="en-US" smtClean="0">
                <a:solidFill>
                  <a:srgbClr val="58585A"/>
                </a:solidFill>
              </a:rPr>
              <a:pPr/>
              <a:t>‹#›</a:t>
            </a:fld>
            <a:endParaRPr lang="en-US" dirty="0">
              <a:solidFill>
                <a:srgbClr val="58585A"/>
              </a:solidFill>
            </a:endParaRPr>
          </a:p>
        </p:txBody>
      </p:sp>
    </p:spTree>
    <p:extLst>
      <p:ext uri="{BB962C8B-B14F-4D97-AF65-F5344CB8AC3E}">
        <p14:creationId xmlns:p14="http://schemas.microsoft.com/office/powerpoint/2010/main" val="350143761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6636F-9E64-48A9-A0E8-D6911EA208CE}" type="datetimeFigureOut">
              <a:rPr lang="nb-NO" smtClean="0"/>
              <a:t>23.05.2019</a:t>
            </a:fld>
            <a:endParaRPr lang="nb-NO"/>
          </a:p>
        </p:txBody>
      </p:sp>
      <p:sp>
        <p:nvSpPr>
          <p:cNvPr id="5" name="Plassholder for bunntekst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FB388-42AA-4DF2-851A-CCA4A06B24AA}"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DDB7D64-1381-4CD2-B959-A1971F2B517B}" type="datetimeFigureOut">
              <a:rPr lang="en-US">
                <a:solidFill>
                  <a:prstClr val="black">
                    <a:tint val="75000"/>
                  </a:prstClr>
                </a:solidFill>
              </a:rPr>
              <a:pPr>
                <a:defRPr/>
              </a:pPr>
              <a:t>5/23/2019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42158DA-D260-4298-901D-0BBD35039D1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76406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CA510-9F4E-44EF-9E2A-573505565E02}" type="datetimeFigureOut">
              <a:rPr lang="en-US" smtClean="0">
                <a:solidFill>
                  <a:prstClr val="black">
                    <a:tint val="75000"/>
                  </a:prstClr>
                </a:solidFill>
              </a:rPr>
              <a:pPr/>
              <a:t>5/23/2019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A8236-E6E3-40A8-BB7A-F093146638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76238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9.xml"/><Relationship Id="rId1" Type="http://schemas.openxmlformats.org/officeDocument/2006/relationships/vmlDrawing" Target="../drawings/vmlDrawing2.v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79512" y="2132858"/>
            <a:ext cx="8784976" cy="1470025"/>
          </a:xfrm>
          <a:noFill/>
          <a:ln>
            <a:noFill/>
          </a:ln>
        </p:spPr>
        <p:txBody>
          <a:bodyPr vert="horz" wrap="square" lIns="91440" tIns="45720" rIns="91440" bIns="45720" numCol="1" rtlCol="0" anchor="ctr" anchorCtr="0" compatLnSpc="1">
            <a:prstTxWarp prst="textNoShape">
              <a:avLst/>
            </a:prstTxWarp>
            <a:normAutofit/>
          </a:bodyPr>
          <a:lstStyle/>
          <a:p>
            <a:pPr fontAlgn="base">
              <a:lnSpc>
                <a:spcPct val="90000"/>
              </a:lnSpc>
              <a:spcAft>
                <a:spcPct val="0"/>
              </a:spcAft>
            </a:pPr>
            <a:r>
              <a:rPr lang="nb-NO" sz="4800" dirty="0" smtClean="0">
                <a:solidFill>
                  <a:schemeClr val="accent2">
                    <a:lumMod val="75000"/>
                  </a:schemeClr>
                </a:solidFill>
              </a:rPr>
              <a:t>Pasientsikkerhetskultur og ukultur</a:t>
            </a:r>
            <a:endParaRPr lang="nb-NO" sz="4800" dirty="0">
              <a:solidFill>
                <a:schemeClr val="accent2">
                  <a:lumMod val="75000"/>
                </a:schemeClr>
              </a:solidFill>
            </a:endParaRPr>
          </a:p>
        </p:txBody>
      </p:sp>
      <p:sp>
        <p:nvSpPr>
          <p:cNvPr id="3" name="Undertittel 2"/>
          <p:cNvSpPr>
            <a:spLocks noGrp="1"/>
          </p:cNvSpPr>
          <p:nvPr>
            <p:ph type="subTitle" idx="1"/>
          </p:nvPr>
        </p:nvSpPr>
        <p:spPr>
          <a:xfrm>
            <a:off x="1259632" y="4412704"/>
            <a:ext cx="6656784" cy="1824608"/>
          </a:xfrm>
        </p:spPr>
        <p:txBody>
          <a:bodyPr>
            <a:normAutofit/>
          </a:bodyPr>
          <a:lstStyle/>
          <a:p>
            <a:r>
              <a:rPr lang="nb-NO" dirty="0"/>
              <a:t>Ellen Tveter Deilkås, MD </a:t>
            </a:r>
            <a:r>
              <a:rPr lang="nb-NO" dirty="0" err="1" smtClean="0"/>
              <a:t>PhD</a:t>
            </a:r>
            <a:endParaRPr lang="nb-NO" dirty="0" smtClean="0"/>
          </a:p>
          <a:p>
            <a:r>
              <a:rPr lang="nb-NO" sz="2200" dirty="0" smtClean="0"/>
              <a:t>Seniorforsker</a:t>
            </a:r>
            <a:r>
              <a:rPr lang="nb-NO" sz="2200" dirty="0"/>
              <a:t>, Akershus Universitetssykehus</a:t>
            </a:r>
          </a:p>
          <a:p>
            <a:endParaRPr lang="nb-NO" dirty="0"/>
          </a:p>
        </p:txBody>
      </p:sp>
    </p:spTree>
    <p:extLst>
      <p:ext uri="{BB962C8B-B14F-4D97-AF65-F5344CB8AC3E}">
        <p14:creationId xmlns:p14="http://schemas.microsoft.com/office/powerpoint/2010/main" val="934205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Placeholder 6" descr="operation ro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5146" y="2348880"/>
            <a:ext cx="4272923" cy="291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Grp="1"/>
          </p:cNvSpPr>
          <p:nvPr>
            <p:ph type="body" idx="1"/>
          </p:nvPr>
        </p:nvSpPr>
        <p:spPr>
          <a:xfrm>
            <a:off x="314325" y="4457296"/>
            <a:ext cx="8113684" cy="2050219"/>
          </a:xfrm>
        </p:spPr>
        <p:txBody>
          <a:bodyPr>
            <a:normAutofit/>
          </a:bodyPr>
          <a:lstStyle/>
          <a:p>
            <a:pPr lvl="1" eaLnBrk="1" hangingPunct="1">
              <a:lnSpc>
                <a:spcPct val="80000"/>
              </a:lnSpc>
              <a:spcBef>
                <a:spcPct val="0"/>
              </a:spcBef>
              <a:buNone/>
            </a:pPr>
            <a:endParaRPr lang="nb-NO" sz="2700" dirty="0" smtClean="0"/>
          </a:p>
          <a:p>
            <a:pPr lvl="1">
              <a:buNone/>
              <a:defRPr/>
            </a:pPr>
            <a:endParaRPr lang="nb-NO" sz="2700" dirty="0" smtClean="0"/>
          </a:p>
          <a:p>
            <a:pPr lvl="1">
              <a:buNone/>
              <a:defRPr/>
            </a:pPr>
            <a:endParaRPr lang="nb-NO" sz="2700" dirty="0" smtClean="0"/>
          </a:p>
          <a:p>
            <a:pPr lvl="1">
              <a:buNone/>
              <a:defRPr/>
            </a:pPr>
            <a:endParaRPr lang="nb-NO" sz="2700" dirty="0" smtClean="0"/>
          </a:p>
          <a:p>
            <a:pPr lvl="1">
              <a:buNone/>
              <a:defRPr/>
            </a:pPr>
            <a:endParaRPr lang="nb-NO" sz="2700" dirty="0" smtClean="0"/>
          </a:p>
          <a:p>
            <a:pPr lvl="1">
              <a:buNone/>
              <a:defRPr/>
            </a:pPr>
            <a:endParaRPr lang="nb-NO" sz="2700" dirty="0" smtClean="0"/>
          </a:p>
          <a:p>
            <a:pPr lvl="1">
              <a:buNone/>
              <a:defRPr/>
            </a:pPr>
            <a:endParaRPr lang="nb-NO" sz="2700" dirty="0" smtClean="0"/>
          </a:p>
          <a:p>
            <a:pPr lvl="1">
              <a:buNone/>
              <a:defRPr/>
            </a:pPr>
            <a:endParaRPr lang="nb-NO" sz="2700" dirty="0" smtClean="0"/>
          </a:p>
        </p:txBody>
      </p:sp>
      <p:sp>
        <p:nvSpPr>
          <p:cNvPr id="5" name="Ellipse 4"/>
          <p:cNvSpPr/>
          <p:nvPr/>
        </p:nvSpPr>
        <p:spPr>
          <a:xfrm>
            <a:off x="3324140" y="1556792"/>
            <a:ext cx="3014932" cy="12076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Prioriteringer</a:t>
            </a:r>
            <a:endParaRPr lang="nb-NO" dirty="0"/>
          </a:p>
        </p:txBody>
      </p:sp>
      <p:sp>
        <p:nvSpPr>
          <p:cNvPr id="6" name="Ellipse 5"/>
          <p:cNvSpPr/>
          <p:nvPr/>
        </p:nvSpPr>
        <p:spPr>
          <a:xfrm>
            <a:off x="892618" y="4154450"/>
            <a:ext cx="2527539" cy="12076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Kompetanse</a:t>
            </a:r>
            <a:endParaRPr lang="nb-NO" dirty="0"/>
          </a:p>
        </p:txBody>
      </p:sp>
      <p:sp>
        <p:nvSpPr>
          <p:cNvPr id="7" name="Ellipse 6"/>
          <p:cNvSpPr/>
          <p:nvPr/>
        </p:nvSpPr>
        <p:spPr>
          <a:xfrm>
            <a:off x="808090" y="2217969"/>
            <a:ext cx="2251494" cy="12076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Kunnskap</a:t>
            </a:r>
            <a:endParaRPr lang="nb-NO" sz="2400" dirty="0"/>
          </a:p>
        </p:txBody>
      </p:sp>
      <p:sp>
        <p:nvSpPr>
          <p:cNvPr id="8" name="Ellipse 7"/>
          <p:cNvSpPr/>
          <p:nvPr/>
        </p:nvSpPr>
        <p:spPr>
          <a:xfrm>
            <a:off x="6607159" y="4154450"/>
            <a:ext cx="2251494" cy="12076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Holdninger</a:t>
            </a:r>
            <a:endParaRPr lang="nb-NO" dirty="0"/>
          </a:p>
        </p:txBody>
      </p:sp>
      <p:sp>
        <p:nvSpPr>
          <p:cNvPr id="9" name="Ellipse 8"/>
          <p:cNvSpPr/>
          <p:nvPr/>
        </p:nvSpPr>
        <p:spPr>
          <a:xfrm>
            <a:off x="3059584" y="4988539"/>
            <a:ext cx="3544048" cy="133134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Handlingsmønstre</a:t>
            </a:r>
            <a:endParaRPr lang="nb-NO" dirty="0"/>
          </a:p>
        </p:txBody>
      </p:sp>
      <p:sp>
        <p:nvSpPr>
          <p:cNvPr id="10" name="Ellipse 9"/>
          <p:cNvSpPr/>
          <p:nvPr/>
        </p:nvSpPr>
        <p:spPr>
          <a:xfrm>
            <a:off x="6607159" y="2348880"/>
            <a:ext cx="2251494" cy="12076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t>Rutiner</a:t>
            </a:r>
            <a:endParaRPr lang="nb-NO" sz="2400" dirty="0"/>
          </a:p>
        </p:txBody>
      </p:sp>
      <p:sp>
        <p:nvSpPr>
          <p:cNvPr id="28674" name="Rectangle 2"/>
          <p:cNvSpPr>
            <a:spLocks noGrp="1"/>
          </p:cNvSpPr>
          <p:nvPr>
            <p:ph type="title"/>
          </p:nvPr>
        </p:nvSpPr>
        <p:spPr>
          <a:xfrm>
            <a:off x="730936" y="404665"/>
            <a:ext cx="7672229" cy="1015663"/>
          </a:xfrm>
          <a:noFill/>
        </p:spPr>
        <p:txBody>
          <a:bodyPr vert="horz" wrap="none" lIns="91440" tIns="45720" rIns="91440" bIns="45720" rtlCol="0" anchor="ctr">
            <a:spAutoFit/>
          </a:bodyPr>
          <a:lstStyle/>
          <a:p>
            <a:r>
              <a:rPr lang="nb-NO" sz="6000" b="1" dirty="0"/>
              <a:t>Pasientsikkerhetskultur</a:t>
            </a:r>
          </a:p>
        </p:txBody>
      </p:sp>
    </p:spTree>
    <p:extLst>
      <p:ext uri="{BB962C8B-B14F-4D97-AF65-F5344CB8AC3E}">
        <p14:creationId xmlns:p14="http://schemas.microsoft.com/office/powerpoint/2010/main" val="1065576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body" idx="1"/>
          </p:nvPr>
        </p:nvSpPr>
        <p:spPr>
          <a:xfrm>
            <a:off x="4283969" y="1628800"/>
            <a:ext cx="4619625" cy="4525962"/>
          </a:xfrm>
        </p:spPr>
        <p:txBody>
          <a:bodyPr/>
          <a:lstStyle/>
          <a:p>
            <a:pPr eaLnBrk="1" hangingPunct="1">
              <a:buFont typeface="Arial" charset="0"/>
              <a:buNone/>
            </a:pPr>
            <a:endParaRPr lang="nb-NO" dirty="0" smtClean="0"/>
          </a:p>
          <a:p>
            <a:pPr eaLnBrk="1" hangingPunct="1"/>
            <a:endParaRPr lang="nb-NO" dirty="0" smtClean="0"/>
          </a:p>
          <a:p>
            <a:pPr eaLnBrk="1" hangingPunct="1"/>
            <a:endParaRPr lang="nb-NO" dirty="0" smtClean="0"/>
          </a:p>
        </p:txBody>
      </p:sp>
      <p:pic>
        <p:nvPicPr>
          <p:cNvPr id="29700" name="Picture 2" descr="Org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3" y="1602303"/>
            <a:ext cx="3103066" cy="485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endParaRPr lang="nb-NO"/>
          </a:p>
        </p:txBody>
      </p:sp>
    </p:spTree>
    <p:extLst>
      <p:ext uri="{BB962C8B-B14F-4D97-AF65-F5344CB8AC3E}">
        <p14:creationId xmlns:p14="http://schemas.microsoft.com/office/powerpoint/2010/main" val="3049073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p:txBody>
          <a:bodyPr vert="horz" lIns="91440" tIns="45720" rIns="91440" bIns="45720" rtlCol="0" anchor="ctr">
            <a:normAutofit fontScale="90000"/>
          </a:bodyPr>
          <a:lstStyle/>
          <a:p>
            <a:pPr algn="ctr"/>
            <a:r>
              <a:rPr lang="nb-NO" sz="4800" b="1" dirty="0">
                <a:solidFill>
                  <a:schemeClr val="accent2">
                    <a:lumMod val="75000"/>
                  </a:schemeClr>
                </a:solidFill>
              </a:rPr>
              <a:t>Analyser av årsak til uønskede hendelser</a:t>
            </a:r>
          </a:p>
        </p:txBody>
      </p:sp>
      <p:sp>
        <p:nvSpPr>
          <p:cNvPr id="16387" name="Content Placeholder 2"/>
          <p:cNvSpPr>
            <a:spLocks noGrp="1"/>
          </p:cNvSpPr>
          <p:nvPr>
            <p:ph idx="4294967295"/>
          </p:nvPr>
        </p:nvSpPr>
        <p:spPr>
          <a:xfrm>
            <a:off x="-148118" y="2319596"/>
            <a:ext cx="6120680" cy="4525963"/>
          </a:xfrm>
        </p:spPr>
        <p:txBody>
          <a:bodyPr/>
          <a:lstStyle/>
          <a:p>
            <a:pPr eaLnBrk="1" hangingPunct="1">
              <a:lnSpc>
                <a:spcPct val="80000"/>
              </a:lnSpc>
            </a:pPr>
            <a:endParaRPr lang="nb-NO" sz="3000" b="1" dirty="0" smtClean="0"/>
          </a:p>
          <a:p>
            <a:pPr eaLnBrk="1" hangingPunct="1">
              <a:lnSpc>
                <a:spcPct val="80000"/>
              </a:lnSpc>
            </a:pPr>
            <a:endParaRPr lang="nb-NO" sz="3000" b="1" dirty="0"/>
          </a:p>
          <a:p>
            <a:pPr eaLnBrk="1" hangingPunct="1">
              <a:lnSpc>
                <a:spcPct val="80000"/>
              </a:lnSpc>
            </a:pPr>
            <a:endParaRPr lang="nb-NO" sz="3000" b="1" dirty="0"/>
          </a:p>
          <a:p>
            <a:pPr marL="457200" lvl="1" indent="0">
              <a:lnSpc>
                <a:spcPct val="80000"/>
              </a:lnSpc>
              <a:buNone/>
            </a:pPr>
            <a:r>
              <a:rPr lang="nb-NO" sz="4000" b="1" dirty="0" smtClean="0"/>
              <a:t>«Hvorfor» </a:t>
            </a:r>
            <a:r>
              <a:rPr lang="nb-NO" sz="3000" dirty="0"/>
              <a:t>minst </a:t>
            </a:r>
            <a:r>
              <a:rPr lang="nb-NO" sz="4400" b="1" dirty="0"/>
              <a:t>f</a:t>
            </a:r>
            <a:r>
              <a:rPr lang="nb-NO" sz="4400" b="1" dirty="0" smtClean="0"/>
              <a:t>em </a:t>
            </a:r>
            <a:r>
              <a:rPr lang="nb-NO" sz="3000" dirty="0"/>
              <a:t>ganger</a:t>
            </a:r>
          </a:p>
        </p:txBody>
      </p:sp>
      <p:pic>
        <p:nvPicPr>
          <p:cNvPr id="16388" name="Picture 2" descr="https://encrypted-tbn3.gstatic.com/images?q=tbn:ANd9GcQ4RJ8-_tRXX_g6zVno3_ku7TpC90vwRLPSFVkd8vXG-nDZPWNnpMBay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468" y="3140972"/>
            <a:ext cx="15113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3" y="1340769"/>
            <a:ext cx="2872486" cy="1699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6903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Plassholder for innhold 3"/>
          <p:cNvSpPr>
            <a:spLocks noGrp="1"/>
          </p:cNvSpPr>
          <p:nvPr>
            <p:ph idx="1"/>
          </p:nvPr>
        </p:nvSpPr>
        <p:spPr/>
        <p:txBody>
          <a:bodyPr/>
          <a:lstStyle/>
          <a:p>
            <a:endParaRPr lang="nb-NO"/>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335" y="-15666"/>
            <a:ext cx="7264694" cy="726469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418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ChangeArrowheads="1"/>
          </p:cNvSpPr>
          <p:nvPr/>
        </p:nvSpPr>
        <p:spPr bwMode="auto">
          <a:xfrm>
            <a:off x="4355976" y="1161120"/>
            <a:ext cx="1657475" cy="647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pPr algn="ctr"/>
            <a:r>
              <a:rPr lang="nb-NO" sz="1900" dirty="0" smtClean="0"/>
              <a:t>Politikk og </a:t>
            </a:r>
          </a:p>
          <a:p>
            <a:pPr algn="ctr"/>
            <a:r>
              <a:rPr lang="nb-NO" sz="1900" dirty="0" smtClean="0"/>
              <a:t>retningslinjer</a:t>
            </a:r>
            <a:endParaRPr lang="nb-NO" sz="1900" dirty="0"/>
          </a:p>
        </p:txBody>
      </p:sp>
      <p:sp>
        <p:nvSpPr>
          <p:cNvPr id="9220" name="Rectangle 7"/>
          <p:cNvSpPr>
            <a:spLocks noChangeArrowheads="1"/>
          </p:cNvSpPr>
          <p:nvPr/>
        </p:nvSpPr>
        <p:spPr bwMode="auto">
          <a:xfrm>
            <a:off x="6156328" y="2213868"/>
            <a:ext cx="2232097" cy="8607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pPr algn="ctr"/>
            <a:r>
              <a:rPr lang="nb-NO" sz="1900" dirty="0" smtClean="0"/>
              <a:t>Lokale lederes </a:t>
            </a:r>
          </a:p>
          <a:p>
            <a:pPr algn="ctr"/>
            <a:r>
              <a:rPr lang="nb-NO" sz="1900" dirty="0"/>
              <a:t>p</a:t>
            </a:r>
            <a:r>
              <a:rPr lang="nb-NO" sz="1900" dirty="0" smtClean="0"/>
              <a:t>rioriteringer og </a:t>
            </a:r>
          </a:p>
          <a:p>
            <a:pPr algn="ctr"/>
            <a:r>
              <a:rPr lang="nb-NO" sz="1900" dirty="0" smtClean="0"/>
              <a:t>premiering av adferd</a:t>
            </a:r>
            <a:endParaRPr lang="nb-NO" sz="1900" dirty="0"/>
          </a:p>
        </p:txBody>
      </p:sp>
      <p:sp>
        <p:nvSpPr>
          <p:cNvPr id="9221" name="Rectangle 8"/>
          <p:cNvSpPr>
            <a:spLocks noChangeArrowheads="1"/>
          </p:cNvSpPr>
          <p:nvPr/>
        </p:nvSpPr>
        <p:spPr bwMode="auto">
          <a:xfrm>
            <a:off x="4067175" y="3223599"/>
            <a:ext cx="1944688" cy="863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pPr algn="ctr"/>
            <a:r>
              <a:rPr lang="nb-NO" sz="1900" dirty="0" smtClean="0"/>
              <a:t>Ansattes </a:t>
            </a:r>
          </a:p>
          <a:p>
            <a:pPr algn="ctr"/>
            <a:r>
              <a:rPr lang="nb-NO" sz="1900" dirty="0" smtClean="0"/>
              <a:t>forventninger</a:t>
            </a:r>
          </a:p>
          <a:p>
            <a:pPr algn="ctr"/>
            <a:r>
              <a:rPr lang="nb-NO" sz="1900" dirty="0" smtClean="0"/>
              <a:t>og adferd</a:t>
            </a:r>
            <a:endParaRPr lang="nb-NO" sz="1900" dirty="0"/>
          </a:p>
        </p:txBody>
      </p:sp>
      <p:sp>
        <p:nvSpPr>
          <p:cNvPr id="9222" name="Rectangle 9"/>
          <p:cNvSpPr>
            <a:spLocks noChangeArrowheads="1"/>
          </p:cNvSpPr>
          <p:nvPr/>
        </p:nvSpPr>
        <p:spPr bwMode="auto">
          <a:xfrm>
            <a:off x="4643438" y="5181751"/>
            <a:ext cx="1296987" cy="576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r>
              <a:rPr lang="nb-NO" sz="1900" dirty="0" smtClean="0"/>
              <a:t>Resultater</a:t>
            </a:r>
            <a:endParaRPr lang="nb-NO" sz="1900" dirty="0"/>
          </a:p>
        </p:txBody>
      </p:sp>
      <p:sp>
        <p:nvSpPr>
          <p:cNvPr id="9223" name="AutoShape 11"/>
          <p:cNvSpPr>
            <a:spLocks noChangeArrowheads="1"/>
          </p:cNvSpPr>
          <p:nvPr/>
        </p:nvSpPr>
        <p:spPr bwMode="auto">
          <a:xfrm>
            <a:off x="5076827" y="1995086"/>
            <a:ext cx="360363" cy="1079500"/>
          </a:xfrm>
          <a:prstGeom prst="downArrow">
            <a:avLst>
              <a:gd name="adj1" fmla="val 50000"/>
              <a:gd name="adj2" fmla="val 748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endParaRPr lang="nb-NO"/>
          </a:p>
        </p:txBody>
      </p:sp>
      <p:sp>
        <p:nvSpPr>
          <p:cNvPr id="9224" name="AutoShape 13"/>
          <p:cNvSpPr>
            <a:spLocks noChangeArrowheads="1"/>
          </p:cNvSpPr>
          <p:nvPr/>
        </p:nvSpPr>
        <p:spPr bwMode="auto">
          <a:xfrm rot="5400000">
            <a:off x="6264275" y="1205065"/>
            <a:ext cx="647700" cy="863600"/>
          </a:xfrm>
          <a:custGeom>
            <a:avLst/>
            <a:gdLst>
              <a:gd name="T0" fmla="*/ 407835100 w 21600"/>
              <a:gd name="T1" fmla="*/ 0 h 21600"/>
              <a:gd name="T2" fmla="*/ 407835100 w 21600"/>
              <a:gd name="T3" fmla="*/ 777032016 h 21600"/>
              <a:gd name="T4" fmla="*/ 87277635 w 21600"/>
              <a:gd name="T5" fmla="*/ 1380480872 h 21600"/>
              <a:gd name="T6" fmla="*/ 582390370 w 21600"/>
              <a:gd name="T7" fmla="*/ 3885152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endParaRPr lang="nb-NO"/>
          </a:p>
        </p:txBody>
      </p:sp>
      <p:sp>
        <p:nvSpPr>
          <p:cNvPr id="9225" name="AutoShape 14"/>
          <p:cNvSpPr>
            <a:spLocks noChangeArrowheads="1"/>
          </p:cNvSpPr>
          <p:nvPr/>
        </p:nvSpPr>
        <p:spPr bwMode="auto">
          <a:xfrm rot="10800000">
            <a:off x="6156325" y="3235391"/>
            <a:ext cx="719138" cy="649287"/>
          </a:xfrm>
          <a:custGeom>
            <a:avLst/>
            <a:gdLst>
              <a:gd name="T0" fmla="*/ 558212095 w 21600"/>
              <a:gd name="T1" fmla="*/ 0 h 21600"/>
              <a:gd name="T2" fmla="*/ 558212095 w 21600"/>
              <a:gd name="T3" fmla="*/ 330225444 h 21600"/>
              <a:gd name="T4" fmla="*/ 119459010 w 21600"/>
              <a:gd name="T5" fmla="*/ 586681816 h 21600"/>
              <a:gd name="T6" fmla="*/ 797130114 w 21600"/>
              <a:gd name="T7" fmla="*/ 16511272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endParaRPr lang="nb-NO"/>
          </a:p>
        </p:txBody>
      </p:sp>
      <p:sp>
        <p:nvSpPr>
          <p:cNvPr id="9226" name="AutoShape 15"/>
          <p:cNvSpPr>
            <a:spLocks noChangeArrowheads="1"/>
          </p:cNvSpPr>
          <p:nvPr/>
        </p:nvSpPr>
        <p:spPr bwMode="auto">
          <a:xfrm>
            <a:off x="5076827" y="4298631"/>
            <a:ext cx="431801" cy="649288"/>
          </a:xfrm>
          <a:prstGeom prst="downArrow">
            <a:avLst>
              <a:gd name="adj1" fmla="val 50000"/>
              <a:gd name="adj2" fmla="val 3759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49" tIns="54424" rIns="108849" bIns="54424" anchor="ctr"/>
          <a:lstStyle/>
          <a:p>
            <a:endParaRPr lang="nb-NO"/>
          </a:p>
        </p:txBody>
      </p:sp>
      <p:pic>
        <p:nvPicPr>
          <p:cNvPr id="9227" name="Picture 16" descr="Dov%20Zohar-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750" y="764705"/>
            <a:ext cx="1670050"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8" name="Text Box 17"/>
          <p:cNvSpPr txBox="1">
            <a:spLocks noChangeArrowheads="1"/>
          </p:cNvSpPr>
          <p:nvPr/>
        </p:nvSpPr>
        <p:spPr bwMode="auto">
          <a:xfrm>
            <a:off x="395536" y="4060942"/>
            <a:ext cx="3671639" cy="246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8849" tIns="54424" rIns="108849" bIns="54424">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nb-NO" sz="3300" dirty="0" smtClean="0"/>
              <a:t>Høyrisikoindustri:</a:t>
            </a:r>
            <a:endParaRPr lang="nb-NO" sz="3300" dirty="0"/>
          </a:p>
          <a:p>
            <a:pPr eaLnBrk="1" hangingPunct="1"/>
            <a:r>
              <a:rPr lang="nb-NO" sz="2400" dirty="0"/>
              <a:t>Et godt </a:t>
            </a:r>
            <a:r>
              <a:rPr lang="nb-NO" sz="2400" dirty="0" smtClean="0"/>
              <a:t>sikkerhetsklima gir god sikkerhets adferd </a:t>
            </a:r>
            <a:r>
              <a:rPr lang="nb-NO" sz="2400" dirty="0"/>
              <a:t>og færre uønskede </a:t>
            </a:r>
            <a:r>
              <a:rPr lang="nb-NO" sz="2400" dirty="0" smtClean="0"/>
              <a:t>hendelser</a:t>
            </a:r>
          </a:p>
          <a:p>
            <a:pPr eaLnBrk="1" hangingPunct="1"/>
            <a:endParaRPr lang="nb-NO" sz="2400" dirty="0"/>
          </a:p>
        </p:txBody>
      </p:sp>
      <p:sp>
        <p:nvSpPr>
          <p:cNvPr id="2" name="Rektangel 1"/>
          <p:cNvSpPr/>
          <p:nvPr/>
        </p:nvSpPr>
        <p:spPr>
          <a:xfrm>
            <a:off x="1072552" y="3300157"/>
            <a:ext cx="1699248" cy="369332"/>
          </a:xfrm>
          <a:prstGeom prst="rect">
            <a:avLst/>
          </a:prstGeom>
        </p:spPr>
        <p:txBody>
          <a:bodyPr wrap="none">
            <a:spAutoFit/>
          </a:bodyPr>
          <a:lstStyle/>
          <a:p>
            <a:pPr lvl="0"/>
            <a:r>
              <a:rPr lang="nb-NO" dirty="0">
                <a:solidFill>
                  <a:prstClr val="black"/>
                </a:solidFill>
              </a:rPr>
              <a:t>Dov Zohar. 2003</a:t>
            </a:r>
          </a:p>
        </p:txBody>
      </p:sp>
    </p:spTree>
    <p:extLst>
      <p:ext uri="{BB962C8B-B14F-4D97-AF65-F5344CB8AC3E}">
        <p14:creationId xmlns:p14="http://schemas.microsoft.com/office/powerpoint/2010/main" val="2467179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1"/>
          </p:nvPr>
        </p:nvSpPr>
        <p:spPr>
          <a:xfrm>
            <a:off x="673100" y="6457954"/>
            <a:ext cx="3392488" cy="301625"/>
          </a:xfrm>
        </p:spPr>
        <p:txBody>
          <a:bodyPr/>
          <a:lstStyle/>
          <a:p>
            <a:pPr algn="l">
              <a:defRPr/>
            </a:pPr>
            <a:endParaRPr lang="en-US"/>
          </a:p>
          <a:p>
            <a:pPr algn="l">
              <a:defRPr/>
            </a:pPr>
            <a:r>
              <a:rPr lang="en-US"/>
              <a:t>Ellen Tveter Deilkås  2008 HØKH</a:t>
            </a:r>
          </a:p>
        </p:txBody>
      </p:sp>
      <p:sp>
        <p:nvSpPr>
          <p:cNvPr id="31747" name="Rectangle 2"/>
          <p:cNvSpPr>
            <a:spLocks noChangeArrowheads="1"/>
          </p:cNvSpPr>
          <p:nvPr/>
        </p:nvSpPr>
        <p:spPr bwMode="auto">
          <a:xfrm>
            <a:off x="0" y="2263775"/>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r>
              <a:rPr lang="en-US" sz="1000">
                <a:latin typeface="Times New Roman" pitchFamily="18" charset="0"/>
                <a:cs typeface="Times New Roman" pitchFamily="18" charset="0"/>
              </a:rPr>
              <a:t> </a:t>
            </a:r>
          </a:p>
          <a:p>
            <a:pPr eaLnBrk="0" hangingPunct="0"/>
            <a:endParaRPr lang="en-US" sz="2400">
              <a:latin typeface="Times New Roman" pitchFamily="18" charset="0"/>
            </a:endParaRPr>
          </a:p>
        </p:txBody>
      </p:sp>
      <p:sp>
        <p:nvSpPr>
          <p:cNvPr id="31748" name="Rectangle 3"/>
          <p:cNvSpPr>
            <a:spLocks noChangeArrowheads="1"/>
          </p:cNvSpPr>
          <p:nvPr/>
        </p:nvSpPr>
        <p:spPr bwMode="auto">
          <a:xfrm>
            <a:off x="1323975" y="1828800"/>
            <a:ext cx="91440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endParaRPr lang="nb-NO" sz="1600">
              <a:latin typeface="Calibri" pitchFamily="34" charset="0"/>
            </a:endParaRPr>
          </a:p>
        </p:txBody>
      </p:sp>
      <p:graphicFrame>
        <p:nvGraphicFramePr>
          <p:cNvPr id="31749" name="Object 4"/>
          <p:cNvGraphicFramePr>
            <a:graphicFrameLocks noChangeAspect="1"/>
          </p:cNvGraphicFramePr>
          <p:nvPr>
            <p:extLst>
              <p:ext uri="{D42A27DB-BD31-4B8C-83A1-F6EECF244321}">
                <p14:modId xmlns:p14="http://schemas.microsoft.com/office/powerpoint/2010/main" val="1846877243"/>
              </p:ext>
            </p:extLst>
          </p:nvPr>
        </p:nvGraphicFramePr>
        <p:xfrm>
          <a:off x="0" y="41672"/>
          <a:ext cx="9144000" cy="6843712"/>
        </p:xfrm>
        <a:graphic>
          <a:graphicData uri="http://schemas.openxmlformats.org/presentationml/2006/ole">
            <mc:AlternateContent xmlns:mc="http://schemas.openxmlformats.org/markup-compatibility/2006">
              <mc:Choice xmlns:v="urn:schemas-microsoft-com:vml" Requires="v">
                <p:oleObj spid="_x0000_s2096" name="Chart" r:id="rId4" imgW="5772302" imgH="4314749" progId="MSGraph.Chart.8">
                  <p:embed/>
                </p:oleObj>
              </mc:Choice>
              <mc:Fallback>
                <p:oleObj name="Chart" r:id="rId4" imgW="5772302" imgH="4314749" progId="MSGraph.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672"/>
                        <a:ext cx="91440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0" name="Rectangle 5"/>
          <p:cNvSpPr>
            <a:spLocks noChangeArrowheads="1"/>
          </p:cNvSpPr>
          <p:nvPr/>
        </p:nvSpPr>
        <p:spPr bwMode="auto">
          <a:xfrm rot="16200000">
            <a:off x="-2151856" y="3239125"/>
            <a:ext cx="5221291"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p>
            <a:r>
              <a:rPr lang="en-US" sz="2800" dirty="0">
                <a:latin typeface="Arial Narrow" pitchFamily="34" charset="0"/>
              </a:rPr>
              <a:t>% som rapporterer bra sikkerhetsklima</a:t>
            </a:r>
          </a:p>
          <a:p>
            <a:endParaRPr lang="en-US" sz="2800" dirty="0">
              <a:latin typeface="Arial Narrow" pitchFamily="34" charset="0"/>
            </a:endParaRPr>
          </a:p>
        </p:txBody>
      </p:sp>
      <p:sp>
        <p:nvSpPr>
          <p:cNvPr id="31751" name="Text Box 6"/>
          <p:cNvSpPr txBox="1">
            <a:spLocks noChangeArrowheads="1"/>
          </p:cNvSpPr>
          <p:nvPr/>
        </p:nvSpPr>
        <p:spPr bwMode="auto">
          <a:xfrm>
            <a:off x="345504" y="-99392"/>
            <a:ext cx="8763000" cy="14219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vert="horz" lIns="91440" tIns="45720" rIns="91440" bIns="45720" rtlCol="0" anchor="ctr">
            <a:normAutofit fontScale="97500"/>
          </a:bodyPr>
          <a:lstStyle>
            <a:defPPr>
              <a:defRPr lang="en-US"/>
            </a:defPPr>
            <a:lvl1pPr algn="ctr">
              <a:lnSpc>
                <a:spcPct val="90000"/>
              </a:lnSpc>
              <a:spcBef>
                <a:spcPct val="0"/>
              </a:spcBef>
              <a:buNone/>
              <a:defRPr sz="4800" b="1">
                <a:solidFill>
                  <a:schemeClr val="accent2">
                    <a:lumMod val="75000"/>
                  </a:schemeClr>
                </a:solidFill>
                <a:latin typeface="+mj-lt"/>
                <a:ea typeface="+mj-ea"/>
                <a:cs typeface="+mj-cs"/>
              </a:defRPr>
            </a:lvl1pPr>
          </a:lstStyle>
          <a:p>
            <a:r>
              <a:rPr lang="en-US" sz="3600" b="0" dirty="0" smtClean="0"/>
              <a:t>Sikkerhetsklima på </a:t>
            </a:r>
            <a:r>
              <a:rPr lang="en-US" sz="3600" b="0" dirty="0"/>
              <a:t>tvers av </a:t>
            </a:r>
            <a:r>
              <a:rPr lang="en-US" sz="3600" b="0" dirty="0" smtClean="0"/>
              <a:t>sengeposter</a:t>
            </a:r>
            <a:r>
              <a:rPr lang="en-US" sz="3600" b="0" dirty="0"/>
              <a:t>, poliklinikker, osv.</a:t>
            </a:r>
          </a:p>
        </p:txBody>
      </p:sp>
    </p:spTree>
    <p:extLst>
      <p:ext uri="{BB962C8B-B14F-4D97-AF65-F5344CB8AC3E}">
        <p14:creationId xmlns:p14="http://schemas.microsoft.com/office/powerpoint/2010/main" val="189811775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268760"/>
            <a:ext cx="5836617" cy="442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64" y="116632"/>
            <a:ext cx="7886700" cy="634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rot="16200000">
            <a:off x="-1729439" y="3597363"/>
            <a:ext cx="4260782" cy="400110"/>
          </a:xfrm>
          <a:prstGeom prst="rect">
            <a:avLst/>
          </a:prstGeom>
          <a:noFill/>
        </p:spPr>
        <p:txBody>
          <a:bodyPr wrap="none" rtlCol="0">
            <a:spAutoFit/>
          </a:bodyPr>
          <a:lstStyle/>
          <a:p>
            <a:r>
              <a:rPr lang="nb-NO" sz="2000" b="1" dirty="0" smtClean="0">
                <a:solidFill>
                  <a:schemeClr val="tx1">
                    <a:lumMod val="50000"/>
                    <a:lumOff val="50000"/>
                  </a:schemeClr>
                </a:solidFill>
              </a:rPr>
              <a:t>% staff </a:t>
            </a:r>
            <a:r>
              <a:rPr lang="nb-NO" sz="2000" b="1" dirty="0" err="1" smtClean="0">
                <a:solidFill>
                  <a:schemeClr val="tx1">
                    <a:lumMod val="50000"/>
                    <a:lumOff val="50000"/>
                  </a:schemeClr>
                </a:solidFill>
              </a:rPr>
              <a:t>that</a:t>
            </a:r>
            <a:r>
              <a:rPr lang="nb-NO" sz="2000" b="1" dirty="0" smtClean="0">
                <a:solidFill>
                  <a:schemeClr val="tx1">
                    <a:lumMod val="50000"/>
                    <a:lumOff val="50000"/>
                  </a:schemeClr>
                </a:solidFill>
              </a:rPr>
              <a:t> report </a:t>
            </a:r>
            <a:r>
              <a:rPr lang="nb-NO" sz="2000" b="1" dirty="0" err="1" smtClean="0">
                <a:solidFill>
                  <a:schemeClr val="tx1">
                    <a:lumMod val="50000"/>
                    <a:lumOff val="50000"/>
                  </a:schemeClr>
                </a:solidFill>
              </a:rPr>
              <a:t>good</a:t>
            </a:r>
            <a:r>
              <a:rPr lang="nb-NO" sz="2000" b="1" dirty="0" smtClean="0">
                <a:solidFill>
                  <a:schemeClr val="tx1">
                    <a:lumMod val="50000"/>
                    <a:lumOff val="50000"/>
                  </a:schemeClr>
                </a:solidFill>
              </a:rPr>
              <a:t> </a:t>
            </a:r>
            <a:r>
              <a:rPr lang="nb-NO" sz="2000" b="1" dirty="0" err="1" smtClean="0">
                <a:solidFill>
                  <a:schemeClr val="tx1">
                    <a:lumMod val="50000"/>
                    <a:lumOff val="50000"/>
                  </a:schemeClr>
                </a:solidFill>
              </a:rPr>
              <a:t>safety</a:t>
            </a:r>
            <a:r>
              <a:rPr lang="nb-NO" sz="2000" b="1" dirty="0" smtClean="0">
                <a:solidFill>
                  <a:schemeClr val="tx1">
                    <a:lumMod val="50000"/>
                    <a:lumOff val="50000"/>
                  </a:schemeClr>
                </a:solidFill>
              </a:rPr>
              <a:t> </a:t>
            </a:r>
            <a:r>
              <a:rPr lang="nb-NO" sz="2000" b="1" dirty="0" err="1" smtClean="0">
                <a:solidFill>
                  <a:schemeClr val="tx1">
                    <a:lumMod val="50000"/>
                    <a:lumOff val="50000"/>
                  </a:schemeClr>
                </a:solidFill>
              </a:rPr>
              <a:t>climate</a:t>
            </a:r>
            <a:endParaRPr lang="nb-NO" sz="2000" b="1" dirty="0">
              <a:solidFill>
                <a:schemeClr val="tx1">
                  <a:lumMod val="50000"/>
                  <a:lumOff val="50000"/>
                </a:schemeClr>
              </a:solidFill>
            </a:endParaRPr>
          </a:p>
        </p:txBody>
      </p:sp>
      <p:sp>
        <p:nvSpPr>
          <p:cNvPr id="5" name="TekstSylinder 4"/>
          <p:cNvSpPr txBox="1"/>
          <p:nvPr/>
        </p:nvSpPr>
        <p:spPr>
          <a:xfrm>
            <a:off x="2134564" y="6381328"/>
            <a:ext cx="4706738" cy="400110"/>
          </a:xfrm>
          <a:prstGeom prst="rect">
            <a:avLst/>
          </a:prstGeom>
          <a:noFill/>
        </p:spPr>
        <p:txBody>
          <a:bodyPr wrap="none" rtlCol="0">
            <a:spAutoFit/>
          </a:bodyPr>
          <a:lstStyle/>
          <a:p>
            <a:r>
              <a:rPr lang="nb-NO" sz="2000" b="1" dirty="0" smtClean="0">
                <a:solidFill>
                  <a:schemeClr val="tx1">
                    <a:lumMod val="50000"/>
                    <a:lumOff val="50000"/>
                  </a:schemeClr>
                </a:solidFill>
              </a:rPr>
              <a:t>% staff </a:t>
            </a:r>
            <a:r>
              <a:rPr lang="nb-NO" sz="2000" b="1" dirty="0" err="1" smtClean="0">
                <a:solidFill>
                  <a:schemeClr val="tx1">
                    <a:lumMod val="50000"/>
                    <a:lumOff val="50000"/>
                  </a:schemeClr>
                </a:solidFill>
              </a:rPr>
              <a:t>that</a:t>
            </a:r>
            <a:r>
              <a:rPr lang="nb-NO" sz="2000" b="1" dirty="0" smtClean="0">
                <a:solidFill>
                  <a:schemeClr val="tx1">
                    <a:lumMod val="50000"/>
                    <a:lumOff val="50000"/>
                  </a:schemeClr>
                </a:solidFill>
              </a:rPr>
              <a:t> report </a:t>
            </a:r>
            <a:r>
              <a:rPr lang="nb-NO" sz="2000" b="1" dirty="0" err="1" smtClean="0">
                <a:solidFill>
                  <a:schemeClr val="tx1">
                    <a:lumMod val="50000"/>
                    <a:lumOff val="50000"/>
                  </a:schemeClr>
                </a:solidFill>
              </a:rPr>
              <a:t>good</a:t>
            </a:r>
            <a:r>
              <a:rPr lang="nb-NO" sz="2000" b="1" dirty="0" smtClean="0">
                <a:solidFill>
                  <a:schemeClr val="tx1">
                    <a:lumMod val="50000"/>
                    <a:lumOff val="50000"/>
                  </a:schemeClr>
                </a:solidFill>
              </a:rPr>
              <a:t> teamwork </a:t>
            </a:r>
            <a:r>
              <a:rPr lang="nb-NO" sz="2000" b="1" dirty="0" err="1" smtClean="0">
                <a:solidFill>
                  <a:schemeClr val="tx1">
                    <a:lumMod val="50000"/>
                    <a:lumOff val="50000"/>
                  </a:schemeClr>
                </a:solidFill>
              </a:rPr>
              <a:t>climate</a:t>
            </a:r>
            <a:endParaRPr lang="nb-NO" sz="2000" b="1" dirty="0">
              <a:solidFill>
                <a:schemeClr val="tx1">
                  <a:lumMod val="50000"/>
                  <a:lumOff val="50000"/>
                </a:schemeClr>
              </a:solidFill>
            </a:endParaRPr>
          </a:p>
        </p:txBody>
      </p:sp>
    </p:spTree>
    <p:extLst>
      <p:ext uri="{BB962C8B-B14F-4D97-AF65-F5344CB8AC3E}">
        <p14:creationId xmlns:p14="http://schemas.microsoft.com/office/powerpoint/2010/main" val="1691272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307975"/>
            <a:ext cx="8515350" cy="624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694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5438"/>
            <a:ext cx="8229600" cy="620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0250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980728"/>
            <a:ext cx="7193193"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0927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9592" y="476674"/>
            <a:ext cx="8136904" cy="6001643"/>
          </a:xfrm>
          <a:prstGeom prst="rect">
            <a:avLst/>
          </a:prstGeom>
        </p:spPr>
        <p:txBody>
          <a:bodyPr wrap="square">
            <a:spAutoFit/>
          </a:bodyPr>
          <a:lstStyle/>
          <a:p>
            <a:r>
              <a:rPr lang="nb-NO" sz="2400" dirty="0" smtClean="0"/>
              <a:t>Sikkerhetsklima</a:t>
            </a:r>
          </a:p>
          <a:p>
            <a:pPr>
              <a:lnSpc>
                <a:spcPct val="150000"/>
              </a:lnSpc>
            </a:pPr>
            <a:r>
              <a:rPr lang="nb-NO" sz="2400" dirty="0" smtClean="0"/>
              <a:t>1</a:t>
            </a:r>
            <a:r>
              <a:rPr lang="nb-NO" sz="2400" dirty="0"/>
              <a:t>. Jeg ville føle meg trygg hvis jeg var pasient her</a:t>
            </a:r>
          </a:p>
          <a:p>
            <a:pPr>
              <a:lnSpc>
                <a:spcPct val="150000"/>
              </a:lnSpc>
            </a:pPr>
            <a:r>
              <a:rPr lang="nb-NO" sz="2400" dirty="0"/>
              <a:t>2. Her blir medisinske feil håndtert riktig</a:t>
            </a:r>
          </a:p>
          <a:p>
            <a:pPr>
              <a:lnSpc>
                <a:spcPct val="150000"/>
              </a:lnSpc>
            </a:pPr>
            <a:r>
              <a:rPr lang="nb-NO" sz="2400" dirty="0"/>
              <a:t>3. Jeg vet hvilke kanaler jeg skal bruke for å stille spørsmål om </a:t>
            </a:r>
            <a:r>
              <a:rPr lang="nb-NO" sz="2400" dirty="0" smtClean="0"/>
              <a:t>	pasientsikkerhet </a:t>
            </a:r>
            <a:r>
              <a:rPr lang="nb-NO" sz="2400" dirty="0"/>
              <a:t>her</a:t>
            </a:r>
          </a:p>
          <a:p>
            <a:pPr>
              <a:lnSpc>
                <a:spcPct val="150000"/>
              </a:lnSpc>
            </a:pPr>
            <a:r>
              <a:rPr lang="nb-NO" sz="2400" dirty="0"/>
              <a:t>4. Jeg får passende tilbakemelding om arbeidet mitt </a:t>
            </a:r>
            <a:r>
              <a:rPr lang="nb-NO" sz="2400" dirty="0" smtClean="0"/>
              <a:t>	(</a:t>
            </a:r>
            <a:r>
              <a:rPr lang="nb-NO" sz="2400" dirty="0"/>
              <a:t>korrekt, tilstrekkelig og fra </a:t>
            </a:r>
            <a:r>
              <a:rPr lang="nb-NO" sz="2400" dirty="0" smtClean="0"/>
              <a:t>rett person</a:t>
            </a:r>
            <a:r>
              <a:rPr lang="nb-NO" sz="2400" dirty="0"/>
              <a:t>)</a:t>
            </a:r>
          </a:p>
          <a:p>
            <a:pPr>
              <a:lnSpc>
                <a:spcPct val="150000"/>
              </a:lnSpc>
            </a:pPr>
            <a:r>
              <a:rPr lang="nb-NO" sz="2400" dirty="0"/>
              <a:t>5. Det er vanskelig å diskutere feil her</a:t>
            </a:r>
          </a:p>
          <a:p>
            <a:pPr>
              <a:lnSpc>
                <a:spcPct val="150000"/>
              </a:lnSpc>
            </a:pPr>
            <a:r>
              <a:rPr lang="nb-NO" sz="2400" dirty="0"/>
              <a:t>6. Kolleger oppmuntrer meg til å si fra om enhver </a:t>
            </a:r>
            <a:r>
              <a:rPr lang="nb-NO" sz="2400" dirty="0" smtClean="0"/>
              <a:t>	sikkerhetsbekymring </a:t>
            </a:r>
            <a:r>
              <a:rPr lang="nb-NO" sz="2400" dirty="0"/>
              <a:t>som jeg </a:t>
            </a:r>
            <a:r>
              <a:rPr lang="nb-NO" sz="2400" dirty="0" smtClean="0"/>
              <a:t>måtte ha</a:t>
            </a:r>
            <a:endParaRPr lang="nb-NO" sz="2400" dirty="0"/>
          </a:p>
          <a:p>
            <a:pPr>
              <a:lnSpc>
                <a:spcPct val="150000"/>
              </a:lnSpc>
            </a:pPr>
            <a:r>
              <a:rPr lang="nb-NO" sz="2400" dirty="0"/>
              <a:t>7. Kulturen her gjør det lett å lære av andres feil</a:t>
            </a:r>
          </a:p>
        </p:txBody>
      </p:sp>
    </p:spTree>
    <p:extLst>
      <p:ext uri="{BB962C8B-B14F-4D97-AF65-F5344CB8AC3E}">
        <p14:creationId xmlns:p14="http://schemas.microsoft.com/office/powerpoint/2010/main" val="1020970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1"/>
          </p:nvPr>
        </p:nvSpPr>
        <p:spPr>
          <a:xfrm>
            <a:off x="673100" y="6457954"/>
            <a:ext cx="3392488" cy="301625"/>
          </a:xfrm>
        </p:spPr>
        <p:txBody>
          <a:bodyPr/>
          <a:lstStyle/>
          <a:p>
            <a:pPr algn="l">
              <a:defRPr/>
            </a:pPr>
            <a:endParaRPr lang="en-US">
              <a:solidFill>
                <a:prstClr val="black">
                  <a:tint val="75000"/>
                </a:prstClr>
              </a:solidFill>
            </a:endParaRPr>
          </a:p>
          <a:p>
            <a:pPr algn="l">
              <a:defRPr/>
            </a:pPr>
            <a:r>
              <a:rPr lang="en-US">
                <a:solidFill>
                  <a:prstClr val="black">
                    <a:tint val="75000"/>
                  </a:prstClr>
                </a:solidFill>
              </a:rPr>
              <a:t>Ellen Tveter Deilkås  2008 HØKH</a:t>
            </a:r>
          </a:p>
        </p:txBody>
      </p:sp>
      <p:sp>
        <p:nvSpPr>
          <p:cNvPr id="33795" name="Rectangle 2"/>
          <p:cNvSpPr>
            <a:spLocks noChangeArrowheads="1"/>
          </p:cNvSpPr>
          <p:nvPr/>
        </p:nvSpPr>
        <p:spPr bwMode="auto">
          <a:xfrm>
            <a:off x="0" y="2263775"/>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r>
              <a:rPr lang="en-US" sz="1000">
                <a:solidFill>
                  <a:prstClr val="black"/>
                </a:solidFill>
                <a:latin typeface="Times New Roman" pitchFamily="18" charset="0"/>
                <a:cs typeface="Times New Roman" pitchFamily="18" charset="0"/>
              </a:rPr>
              <a:t> </a:t>
            </a:r>
          </a:p>
          <a:p>
            <a:pPr eaLnBrk="0" hangingPunct="0"/>
            <a:endParaRPr lang="en-US" sz="2400">
              <a:solidFill>
                <a:prstClr val="black"/>
              </a:solidFill>
              <a:latin typeface="Times New Roman" pitchFamily="18" charset="0"/>
            </a:endParaRPr>
          </a:p>
        </p:txBody>
      </p:sp>
      <p:sp>
        <p:nvSpPr>
          <p:cNvPr id="33796" name="Rectangle 3"/>
          <p:cNvSpPr>
            <a:spLocks noChangeArrowheads="1"/>
          </p:cNvSpPr>
          <p:nvPr/>
        </p:nvSpPr>
        <p:spPr bwMode="auto">
          <a:xfrm>
            <a:off x="1323975" y="1828800"/>
            <a:ext cx="91440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endParaRPr lang="nb-NO" sz="1600">
              <a:solidFill>
                <a:prstClr val="black"/>
              </a:solidFill>
            </a:endParaRPr>
          </a:p>
        </p:txBody>
      </p:sp>
      <p:graphicFrame>
        <p:nvGraphicFramePr>
          <p:cNvPr id="33797" name="Object 4"/>
          <p:cNvGraphicFramePr>
            <a:graphicFrameLocks noChangeAspect="1"/>
          </p:cNvGraphicFramePr>
          <p:nvPr/>
        </p:nvGraphicFramePr>
        <p:xfrm>
          <a:off x="0" y="14288"/>
          <a:ext cx="9144000" cy="6843712"/>
        </p:xfrm>
        <a:graphic>
          <a:graphicData uri="http://schemas.openxmlformats.org/presentationml/2006/ole">
            <mc:AlternateContent xmlns:mc="http://schemas.openxmlformats.org/markup-compatibility/2006">
              <mc:Choice xmlns:v="urn:schemas-microsoft-com:vml" Requires="v">
                <p:oleObj spid="_x0000_s3117" name="Chart" r:id="rId4" imgW="5772302" imgH="4314749" progId="MSGraph.Chart.8">
                  <p:embed/>
                </p:oleObj>
              </mc:Choice>
              <mc:Fallback>
                <p:oleObj name="Chart" r:id="rId4" imgW="5772302" imgH="4314749" progId="MSGraph.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288"/>
                        <a:ext cx="91440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8" name="Rectangle 5"/>
          <p:cNvSpPr>
            <a:spLocks noChangeArrowheads="1"/>
          </p:cNvSpPr>
          <p:nvPr/>
        </p:nvSpPr>
        <p:spPr bwMode="auto">
          <a:xfrm rot="-5400000">
            <a:off x="-2763042" y="3402474"/>
            <a:ext cx="6016625" cy="4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r>
              <a:rPr lang="en-US" sz="2200" b="1" dirty="0">
                <a:solidFill>
                  <a:prstClr val="black"/>
                </a:solidFill>
                <a:latin typeface="Arial Narrow" pitchFamily="34" charset="0"/>
              </a:rPr>
              <a:t>% som rapporterer bra </a:t>
            </a:r>
            <a:r>
              <a:rPr lang="en-US" sz="2200" b="1" dirty="0" err="1">
                <a:solidFill>
                  <a:prstClr val="black"/>
                </a:solidFill>
                <a:latin typeface="Arial Narrow" pitchFamily="34" charset="0"/>
              </a:rPr>
              <a:t>teamarbeidsklima</a:t>
            </a:r>
            <a:endParaRPr lang="en-US" sz="2200" b="1" dirty="0">
              <a:solidFill>
                <a:prstClr val="black"/>
              </a:solidFill>
              <a:latin typeface="Arial Narrow" pitchFamily="34" charset="0"/>
            </a:endParaRPr>
          </a:p>
        </p:txBody>
      </p:sp>
      <p:sp>
        <p:nvSpPr>
          <p:cNvPr id="33799" name="Text Box 6"/>
          <p:cNvSpPr txBox="1">
            <a:spLocks noChangeArrowheads="1"/>
          </p:cNvSpPr>
          <p:nvPr/>
        </p:nvSpPr>
        <p:spPr bwMode="auto">
          <a:xfrm>
            <a:off x="533400" y="-99392"/>
            <a:ext cx="8763000" cy="14219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vert="horz" lIns="91440" tIns="45720" rIns="91440" bIns="45720" rtlCol="0" anchor="ctr">
            <a:normAutofit fontScale="97500"/>
          </a:bodyPr>
          <a:lstStyle>
            <a:defPPr>
              <a:defRPr lang="nb-NO"/>
            </a:defPPr>
            <a:lvl1pPr algn="ctr">
              <a:lnSpc>
                <a:spcPct val="90000"/>
              </a:lnSpc>
              <a:spcBef>
                <a:spcPct val="0"/>
              </a:spcBef>
              <a:buNone/>
              <a:defRPr sz="3600" b="0">
                <a:solidFill>
                  <a:schemeClr val="accent2">
                    <a:lumMod val="75000"/>
                  </a:schemeClr>
                </a:solidFill>
                <a:latin typeface="+mj-lt"/>
                <a:ea typeface="+mj-ea"/>
                <a:cs typeface="+mj-cs"/>
              </a:defRPr>
            </a:lvl1pPr>
          </a:lstStyle>
          <a:p>
            <a:r>
              <a:rPr lang="en-US" dirty="0" err="1">
                <a:solidFill>
                  <a:srgbClr val="B35133"/>
                </a:solidFill>
                <a:latin typeface="+mn-lt"/>
              </a:rPr>
              <a:t>Teamarbeidsklima</a:t>
            </a:r>
            <a:r>
              <a:rPr lang="en-US" dirty="0">
                <a:solidFill>
                  <a:srgbClr val="B35133"/>
                </a:solidFill>
                <a:latin typeface="+mn-lt"/>
              </a:rPr>
              <a:t> på tvers av </a:t>
            </a:r>
            <a:r>
              <a:rPr lang="en-US" dirty="0" err="1">
                <a:solidFill>
                  <a:srgbClr val="B35133"/>
                </a:solidFill>
                <a:latin typeface="+mn-lt"/>
              </a:rPr>
              <a:t>medisinske</a:t>
            </a:r>
            <a:r>
              <a:rPr lang="en-US" dirty="0">
                <a:solidFill>
                  <a:srgbClr val="B35133"/>
                </a:solidFill>
                <a:latin typeface="+mn-lt"/>
              </a:rPr>
              <a:t> </a:t>
            </a:r>
            <a:r>
              <a:rPr lang="en-US" dirty="0" err="1">
                <a:solidFill>
                  <a:srgbClr val="B35133"/>
                </a:solidFill>
                <a:latin typeface="+mn-lt"/>
              </a:rPr>
              <a:t>behandlingsenheter</a:t>
            </a:r>
            <a:endParaRPr lang="en-US" dirty="0">
              <a:solidFill>
                <a:srgbClr val="B35133"/>
              </a:solidFill>
              <a:latin typeface="+mn-lt"/>
            </a:endParaRPr>
          </a:p>
        </p:txBody>
      </p:sp>
    </p:spTree>
    <p:extLst>
      <p:ext uri="{BB962C8B-B14F-4D97-AF65-F5344CB8AC3E}">
        <p14:creationId xmlns:p14="http://schemas.microsoft.com/office/powerpoint/2010/main" val="36917827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8773" y="542267"/>
            <a:ext cx="6421589" cy="58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61474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70744" y="268215"/>
            <a:ext cx="7992888" cy="6555641"/>
          </a:xfrm>
          <a:prstGeom prst="rect">
            <a:avLst/>
          </a:prstGeom>
        </p:spPr>
        <p:txBody>
          <a:bodyPr wrap="square">
            <a:spAutoFit/>
          </a:bodyPr>
          <a:lstStyle/>
          <a:p>
            <a:r>
              <a:rPr lang="nb-NO" sz="2400" dirty="0" smtClean="0"/>
              <a:t>Teamarbeidsklima</a:t>
            </a:r>
          </a:p>
          <a:p>
            <a:pPr>
              <a:lnSpc>
                <a:spcPct val="150000"/>
              </a:lnSpc>
            </a:pPr>
            <a:r>
              <a:rPr lang="nb-NO" sz="2400" dirty="0" smtClean="0"/>
              <a:t>8</a:t>
            </a:r>
            <a:r>
              <a:rPr lang="nb-NO" sz="2400" dirty="0"/>
              <a:t>. Mine innspill blir godt mottatt her</a:t>
            </a:r>
          </a:p>
          <a:p>
            <a:pPr>
              <a:lnSpc>
                <a:spcPct val="150000"/>
              </a:lnSpc>
            </a:pPr>
            <a:r>
              <a:rPr lang="nb-NO" sz="2400" dirty="0"/>
              <a:t>9. Her er det vanskelig å si fra om jeg oppdager et </a:t>
            </a:r>
            <a:r>
              <a:rPr lang="nb-NO" sz="2400" dirty="0" smtClean="0"/>
              <a:t> problem </a:t>
            </a:r>
            <a:r>
              <a:rPr lang="nb-NO" sz="2400" dirty="0"/>
              <a:t>i </a:t>
            </a:r>
            <a:r>
              <a:rPr lang="nb-NO" sz="2400" dirty="0" smtClean="0"/>
              <a:t>	pasientbehandlingen</a:t>
            </a:r>
            <a:endParaRPr lang="nb-NO" sz="2400" dirty="0"/>
          </a:p>
          <a:p>
            <a:pPr>
              <a:lnSpc>
                <a:spcPct val="150000"/>
              </a:lnSpc>
            </a:pPr>
            <a:r>
              <a:rPr lang="nb-NO" sz="2400" dirty="0"/>
              <a:t>10. Her blir uenighet håndtert riktig (dvs. ikke ut fra hvem som </a:t>
            </a:r>
            <a:r>
              <a:rPr lang="nb-NO" sz="2400" dirty="0" smtClean="0"/>
              <a:t>	har </a:t>
            </a:r>
            <a:r>
              <a:rPr lang="nb-NO" sz="2400" dirty="0"/>
              <a:t>rett, men ut fra </a:t>
            </a:r>
            <a:r>
              <a:rPr lang="nb-NO" sz="2400" dirty="0" smtClean="0"/>
              <a:t>hva som </a:t>
            </a:r>
            <a:r>
              <a:rPr lang="nb-NO" sz="2400" dirty="0"/>
              <a:t>er best for pasienten)</a:t>
            </a:r>
          </a:p>
          <a:p>
            <a:pPr>
              <a:lnSpc>
                <a:spcPct val="150000"/>
              </a:lnSpc>
            </a:pPr>
            <a:r>
              <a:rPr lang="nb-NO" sz="2400" dirty="0"/>
              <a:t>11. Jeg får den støtte jeg trenger fra andre sykehusansatte for å </a:t>
            </a:r>
            <a:r>
              <a:rPr lang="nb-NO" sz="2400" dirty="0" smtClean="0"/>
              <a:t>	ta </a:t>
            </a:r>
            <a:r>
              <a:rPr lang="nb-NO" sz="2400" dirty="0"/>
              <a:t>meg av pasientene</a:t>
            </a:r>
          </a:p>
          <a:p>
            <a:pPr>
              <a:lnSpc>
                <a:spcPct val="150000"/>
              </a:lnSpc>
            </a:pPr>
            <a:r>
              <a:rPr lang="nb-NO" sz="2400" dirty="0"/>
              <a:t>12. Her er det lett for ansatte å spørre når det er noe de ikke </a:t>
            </a:r>
            <a:r>
              <a:rPr lang="nb-NO" sz="2400" dirty="0" smtClean="0"/>
              <a:t>	forstår</a:t>
            </a:r>
            <a:endParaRPr lang="nb-NO" sz="2400" dirty="0"/>
          </a:p>
          <a:p>
            <a:pPr>
              <a:lnSpc>
                <a:spcPct val="150000"/>
              </a:lnSpc>
            </a:pPr>
            <a:r>
              <a:rPr lang="nb-NO" sz="2400" dirty="0"/>
              <a:t>13. Legene og de andre ansatte her samarbeider som et </a:t>
            </a:r>
            <a:r>
              <a:rPr lang="nb-NO" sz="2400" dirty="0" smtClean="0"/>
              <a:t>	velkoordinert </a:t>
            </a:r>
            <a:r>
              <a:rPr lang="nb-NO" sz="2400" dirty="0"/>
              <a:t>team</a:t>
            </a:r>
          </a:p>
        </p:txBody>
      </p:sp>
    </p:spTree>
    <p:extLst>
      <p:ext uri="{BB962C8B-B14F-4D97-AF65-F5344CB8AC3E}">
        <p14:creationId xmlns:p14="http://schemas.microsoft.com/office/powerpoint/2010/main" val="3262768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vta_hov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251" y="1556792"/>
            <a:ext cx="5329237"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tel 2"/>
          <p:cNvSpPr>
            <a:spLocks noGrp="1"/>
          </p:cNvSpPr>
          <p:nvPr>
            <p:ph type="title"/>
          </p:nvPr>
        </p:nvSpPr>
        <p:spPr/>
        <p:txBody>
          <a:bodyPr/>
          <a:lstStyle/>
          <a:p>
            <a:endParaRPr lang="nb-NO"/>
          </a:p>
        </p:txBody>
      </p:sp>
    </p:spTree>
    <p:extLst>
      <p:ext uri="{BB962C8B-B14F-4D97-AF65-F5344CB8AC3E}">
        <p14:creationId xmlns:p14="http://schemas.microsoft.com/office/powerpoint/2010/main" val="26792596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3076"/>
            <a:ext cx="7886700" cy="1569660"/>
          </a:xfrm>
          <a:noFill/>
        </p:spPr>
        <p:txBody>
          <a:bodyPr vert="horz" wrap="square" lIns="91440" tIns="45720" rIns="91440" bIns="45720" rtlCol="0" anchor="ctr">
            <a:spAutoFit/>
          </a:bodyPr>
          <a:lstStyle/>
          <a:p>
            <a:pPr algn="ctr"/>
            <a:r>
              <a:rPr lang="nb-NO" sz="4800" b="1" dirty="0">
                <a:solidFill>
                  <a:schemeClr val="accent2">
                    <a:lumMod val="75000"/>
                  </a:schemeClr>
                </a:solidFill>
              </a:rPr>
              <a:t>Team ledelse ved </a:t>
            </a:r>
            <a:r>
              <a:rPr lang="nb-NO" sz="4800" b="1" dirty="0" err="1">
                <a:solidFill>
                  <a:schemeClr val="accent2">
                    <a:lumMod val="75000"/>
                  </a:schemeClr>
                </a:solidFill>
              </a:rPr>
              <a:t>hjertekateterisering</a:t>
            </a:r>
            <a:endParaRPr lang="nb-NO" sz="4800" b="1" dirty="0">
              <a:solidFill>
                <a:schemeClr val="accent2">
                  <a:lumMod val="75000"/>
                </a:schemeClr>
              </a:solidFill>
            </a:endParaRPr>
          </a:p>
        </p:txBody>
      </p:sp>
      <p:sp>
        <p:nvSpPr>
          <p:cNvPr id="3" name="Content Placeholder 2"/>
          <p:cNvSpPr>
            <a:spLocks noGrp="1"/>
          </p:cNvSpPr>
          <p:nvPr>
            <p:ph idx="1"/>
          </p:nvPr>
        </p:nvSpPr>
        <p:spPr>
          <a:xfrm>
            <a:off x="360797" y="2751460"/>
            <a:ext cx="7907238" cy="3360911"/>
          </a:xfrm>
        </p:spPr>
        <p:txBody>
          <a:bodyPr>
            <a:normAutofit lnSpcReduction="10000"/>
          </a:bodyPr>
          <a:lstStyle/>
          <a:p>
            <a:pPr>
              <a:buNone/>
            </a:pPr>
            <a:r>
              <a:rPr lang="nb-NO" dirty="0" smtClean="0"/>
              <a:t>	Team ledere som oppmuntret ansatte til å si ifra om bekymringer, og som hadde liten interesse for makt og status oppnådde bedre resultater ved </a:t>
            </a:r>
            <a:r>
              <a:rPr lang="nb-NO" dirty="0" err="1" smtClean="0"/>
              <a:t>hjertekateterisering</a:t>
            </a:r>
            <a:r>
              <a:rPr lang="nb-NO" dirty="0" smtClean="0"/>
              <a:t>.</a:t>
            </a:r>
          </a:p>
          <a:p>
            <a:endParaRPr lang="nb-NO" dirty="0" smtClean="0"/>
          </a:p>
          <a:p>
            <a:pPr lvl="4"/>
            <a:r>
              <a:rPr lang="nb-NO" sz="1700" dirty="0" err="1"/>
              <a:t>Edmondson</a:t>
            </a:r>
            <a:r>
              <a:rPr lang="nb-NO" sz="1700" dirty="0"/>
              <a:t> AC. </a:t>
            </a:r>
            <a:r>
              <a:rPr lang="nb-NO" sz="1700" dirty="0" err="1"/>
              <a:t>Speaking</a:t>
            </a:r>
            <a:r>
              <a:rPr lang="nb-NO" sz="1700" dirty="0"/>
              <a:t> Up in </a:t>
            </a:r>
            <a:r>
              <a:rPr lang="nb-NO" sz="1700" dirty="0" err="1"/>
              <a:t>the</a:t>
            </a:r>
            <a:r>
              <a:rPr lang="nb-NO" sz="1700" dirty="0"/>
              <a:t> Operating </a:t>
            </a:r>
            <a:r>
              <a:rPr lang="nb-NO" sz="1700" dirty="0" err="1"/>
              <a:t>Room</a:t>
            </a:r>
            <a:r>
              <a:rPr lang="nb-NO" sz="1700" dirty="0"/>
              <a:t>: </a:t>
            </a:r>
            <a:r>
              <a:rPr lang="nb-NO" sz="1700" dirty="0" err="1"/>
              <a:t>How</a:t>
            </a:r>
            <a:r>
              <a:rPr lang="nb-NO" sz="1700" dirty="0"/>
              <a:t> Team </a:t>
            </a:r>
            <a:r>
              <a:rPr lang="nb-NO" sz="1700" dirty="0" err="1"/>
              <a:t>Leaders</a:t>
            </a:r>
            <a:r>
              <a:rPr lang="nb-NO" sz="1700" dirty="0"/>
              <a:t> </a:t>
            </a:r>
            <a:r>
              <a:rPr lang="nb-NO" sz="1700" dirty="0" err="1"/>
              <a:t>Promote</a:t>
            </a:r>
            <a:r>
              <a:rPr lang="nb-NO" sz="1700" dirty="0"/>
              <a:t> </a:t>
            </a:r>
            <a:r>
              <a:rPr lang="nb-NO" sz="1700" dirty="0" err="1"/>
              <a:t>Learning</a:t>
            </a:r>
            <a:r>
              <a:rPr lang="nb-NO" sz="1700" dirty="0"/>
              <a:t> in </a:t>
            </a:r>
            <a:r>
              <a:rPr lang="nb-NO" sz="1700" dirty="0" err="1"/>
              <a:t>Interdisciplinary</a:t>
            </a:r>
            <a:r>
              <a:rPr lang="nb-NO" sz="1700" dirty="0"/>
              <a:t> Action Teams. J </a:t>
            </a:r>
            <a:r>
              <a:rPr lang="nb-NO" sz="1700" dirty="0" err="1"/>
              <a:t>Manage</a:t>
            </a:r>
            <a:r>
              <a:rPr lang="nb-NO" sz="1700" dirty="0"/>
              <a:t> Stud 2003 Sep;40(6):1419-52(34). </a:t>
            </a:r>
          </a:p>
        </p:txBody>
      </p:sp>
    </p:spTree>
    <p:extLst>
      <p:ext uri="{BB962C8B-B14F-4D97-AF65-F5344CB8AC3E}">
        <p14:creationId xmlns:p14="http://schemas.microsoft.com/office/powerpoint/2010/main" val="848313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28650" y="243076"/>
            <a:ext cx="7886700" cy="1569660"/>
          </a:xfrm>
          <a:noFill/>
        </p:spPr>
        <p:txBody>
          <a:bodyPr vert="horz" wrap="square" lIns="91440" tIns="45720" rIns="91440" bIns="45720" rtlCol="0" anchor="ctr">
            <a:spAutoFit/>
          </a:bodyPr>
          <a:lstStyle/>
          <a:p>
            <a:pPr algn="ctr"/>
            <a:r>
              <a:rPr lang="nb-NO" sz="4800" b="1" dirty="0">
                <a:solidFill>
                  <a:schemeClr val="accent2">
                    <a:lumMod val="75000"/>
                  </a:schemeClr>
                </a:solidFill>
              </a:rPr>
              <a:t>«Trygghetsskapende språkutrykk»</a:t>
            </a:r>
          </a:p>
        </p:txBody>
      </p:sp>
      <p:sp>
        <p:nvSpPr>
          <p:cNvPr id="3" name="Plassholder for innhold 2"/>
          <p:cNvSpPr>
            <a:spLocks noGrp="1"/>
          </p:cNvSpPr>
          <p:nvPr>
            <p:ph idx="1"/>
          </p:nvPr>
        </p:nvSpPr>
        <p:spPr/>
        <p:txBody>
          <a:bodyPr/>
          <a:lstStyle/>
          <a:p>
            <a:pPr marL="0" indent="0">
              <a:buNone/>
            </a:pPr>
            <a:endParaRPr lang="nb-NO" dirty="0"/>
          </a:p>
          <a:p>
            <a:pPr marL="0" indent="0">
              <a:buNone/>
            </a:pPr>
            <a:r>
              <a:rPr lang="nb-NO" sz="3600" dirty="0" smtClean="0"/>
              <a:t>«Jeg trenger en oppklaring her»</a:t>
            </a:r>
            <a:r>
              <a:rPr lang="nb-NO" sz="3600" dirty="0"/>
              <a:t> </a:t>
            </a:r>
            <a:endParaRPr lang="nb-NO" sz="3600" dirty="0" smtClean="0"/>
          </a:p>
          <a:p>
            <a:pPr marL="0" indent="0">
              <a:buNone/>
            </a:pPr>
            <a:endParaRPr lang="nb-NO" sz="3600" dirty="0"/>
          </a:p>
          <a:p>
            <a:pPr marL="0" indent="0">
              <a:buNone/>
            </a:pPr>
            <a:r>
              <a:rPr lang="nb-NO" sz="3600" dirty="0" smtClean="0"/>
              <a:t>«</a:t>
            </a:r>
            <a:r>
              <a:rPr lang="nb-NO" sz="3600" dirty="0"/>
              <a:t>Vi skal stoppe  og ta en pause for å være sikker på at vi er på rett spor»</a:t>
            </a:r>
          </a:p>
          <a:p>
            <a:pPr marL="0" indent="0">
              <a:buNone/>
            </a:pPr>
            <a:endParaRPr lang="nb-NO" sz="3600" dirty="0" smtClean="0"/>
          </a:p>
        </p:txBody>
      </p:sp>
    </p:spTree>
    <p:extLst>
      <p:ext uri="{BB962C8B-B14F-4D97-AF65-F5344CB8AC3E}">
        <p14:creationId xmlns:p14="http://schemas.microsoft.com/office/powerpoint/2010/main" val="1238855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ssholder for innhold 6"/>
          <p:cNvGraphicFramePr>
            <a:graphicFrameLocks noGrp="1"/>
          </p:cNvGraphicFramePr>
          <p:nvPr>
            <p:ph idx="1"/>
            <p:extLst>
              <p:ext uri="{D42A27DB-BD31-4B8C-83A1-F6EECF244321}">
                <p14:modId xmlns:p14="http://schemas.microsoft.com/office/powerpoint/2010/main" val="4189558774"/>
              </p:ext>
            </p:extLst>
          </p:nvPr>
        </p:nvGraphicFramePr>
        <p:xfrm>
          <a:off x="1238003" y="3313565"/>
          <a:ext cx="5775120" cy="731520"/>
        </p:xfrm>
        <a:graphic>
          <a:graphicData uri="http://schemas.openxmlformats.org/drawingml/2006/table">
            <a:tbl>
              <a:tblPr firstRow="1" bandRow="1">
                <a:tableStyleId>{5C22544A-7EE6-4342-B048-85BDC9FD1C3A}</a:tableStyleId>
              </a:tblPr>
              <a:tblGrid>
                <a:gridCol w="1155024"/>
                <a:gridCol w="1155024"/>
                <a:gridCol w="1155024"/>
                <a:gridCol w="1155024"/>
                <a:gridCol w="1155024"/>
              </a:tblGrid>
              <a:tr h="351910">
                <a:tc>
                  <a:txBody>
                    <a:bodyPr/>
                    <a:lstStyle/>
                    <a:p>
                      <a:endParaRPr lang="nb-NO" dirty="0"/>
                    </a:p>
                  </a:txBody>
                  <a:tcPr marL="68580" marR="68580">
                    <a:noFill/>
                  </a:tcPr>
                </a:tc>
                <a:tc>
                  <a:txBody>
                    <a:bodyPr/>
                    <a:lstStyle/>
                    <a:p>
                      <a:endParaRPr lang="nb-NO"/>
                    </a:p>
                  </a:txBody>
                  <a:tcPr marL="68580" marR="68580">
                    <a:noFill/>
                  </a:tcPr>
                </a:tc>
                <a:tc>
                  <a:txBody>
                    <a:bodyPr/>
                    <a:lstStyle/>
                    <a:p>
                      <a:endParaRPr lang="nb-NO"/>
                    </a:p>
                  </a:txBody>
                  <a:tcPr marL="68580" marR="68580">
                    <a:noFill/>
                  </a:tcPr>
                </a:tc>
                <a:tc>
                  <a:txBody>
                    <a:bodyPr/>
                    <a:lstStyle/>
                    <a:p>
                      <a:endParaRPr lang="nb-NO"/>
                    </a:p>
                  </a:txBody>
                  <a:tcPr marL="68580" marR="68580">
                    <a:noFill/>
                  </a:tcPr>
                </a:tc>
                <a:tc>
                  <a:txBody>
                    <a:bodyPr/>
                    <a:lstStyle/>
                    <a:p>
                      <a:endParaRPr lang="nb-NO"/>
                    </a:p>
                  </a:txBody>
                  <a:tcPr marL="68580" marR="68580">
                    <a:noFill/>
                  </a:tcPr>
                </a:tc>
              </a:tr>
              <a:tr h="351910">
                <a:tc>
                  <a:txBody>
                    <a:bodyPr/>
                    <a:lstStyle/>
                    <a:p>
                      <a:endParaRPr lang="nb-NO"/>
                    </a:p>
                  </a:txBody>
                  <a:tcPr marL="68580" marR="68580">
                    <a:noFill/>
                  </a:tcPr>
                </a:tc>
                <a:tc>
                  <a:txBody>
                    <a:bodyPr/>
                    <a:lstStyle/>
                    <a:p>
                      <a:endParaRPr lang="nb-NO"/>
                    </a:p>
                  </a:txBody>
                  <a:tcPr marL="68580" marR="68580">
                    <a:noFill/>
                  </a:tcPr>
                </a:tc>
                <a:tc>
                  <a:txBody>
                    <a:bodyPr/>
                    <a:lstStyle/>
                    <a:p>
                      <a:endParaRPr lang="nb-NO"/>
                    </a:p>
                  </a:txBody>
                  <a:tcPr marL="68580" marR="68580">
                    <a:noFill/>
                  </a:tcPr>
                </a:tc>
                <a:tc>
                  <a:txBody>
                    <a:bodyPr/>
                    <a:lstStyle/>
                    <a:p>
                      <a:endParaRPr lang="nb-NO"/>
                    </a:p>
                  </a:txBody>
                  <a:tcPr marL="68580" marR="68580">
                    <a:noFill/>
                  </a:tcPr>
                </a:tc>
                <a:tc>
                  <a:txBody>
                    <a:bodyPr/>
                    <a:lstStyle/>
                    <a:p>
                      <a:endParaRPr lang="nb-NO" dirty="0"/>
                    </a:p>
                  </a:txBody>
                  <a:tcPr marL="68580" marR="68580">
                    <a:noFill/>
                  </a:tcPr>
                </a:tc>
              </a:tr>
            </a:tbl>
          </a:graphicData>
        </a:graphic>
      </p:graphicFrame>
      <p:sp>
        <p:nvSpPr>
          <p:cNvPr id="4" name="TekstSylinder 3"/>
          <p:cNvSpPr txBox="1"/>
          <p:nvPr/>
        </p:nvSpPr>
        <p:spPr>
          <a:xfrm>
            <a:off x="202207" y="0"/>
            <a:ext cx="7487306" cy="707886"/>
          </a:xfrm>
          <a:prstGeom prst="rect">
            <a:avLst/>
          </a:prstGeom>
          <a:noFill/>
        </p:spPr>
        <p:txBody>
          <a:bodyPr wrap="none" rtlCol="0">
            <a:spAutoFit/>
          </a:bodyPr>
          <a:lstStyle/>
          <a:p>
            <a:r>
              <a:rPr lang="nb-NO" sz="4000" b="1" dirty="0" smtClean="0"/>
              <a:t>23 </a:t>
            </a:r>
            <a:r>
              <a:rPr lang="nb-NO" sz="4000" b="1" dirty="0"/>
              <a:t>intensivposter </a:t>
            </a:r>
            <a:r>
              <a:rPr lang="nb-NO" sz="4000" b="1" dirty="0" smtClean="0"/>
              <a:t> på Rhode island</a:t>
            </a:r>
            <a:endParaRPr lang="nb-NO" sz="4000" b="1" dirty="0"/>
          </a:p>
        </p:txBody>
      </p:sp>
      <p:sp>
        <p:nvSpPr>
          <p:cNvPr id="6" name="TekstSylinder 5"/>
          <p:cNvSpPr txBox="1"/>
          <p:nvPr/>
        </p:nvSpPr>
        <p:spPr>
          <a:xfrm>
            <a:off x="4070191" y="940234"/>
            <a:ext cx="4969823" cy="2308324"/>
          </a:xfrm>
          <a:prstGeom prst="rect">
            <a:avLst/>
          </a:prstGeom>
          <a:noFill/>
        </p:spPr>
        <p:txBody>
          <a:bodyPr wrap="square" rtlCol="0">
            <a:spAutoFit/>
          </a:bodyPr>
          <a:lstStyle/>
          <a:p>
            <a:r>
              <a:rPr lang="nb-NO" sz="2400" b="1" dirty="0"/>
              <a:t>Læringsnettverk </a:t>
            </a:r>
            <a:r>
              <a:rPr lang="nb-NO" sz="2400" dirty="0" smtClean="0"/>
              <a:t>i </a:t>
            </a:r>
            <a:r>
              <a:rPr lang="nb-NO" sz="2400" dirty="0"/>
              <a:t>fire år fra 2007</a:t>
            </a:r>
          </a:p>
          <a:p>
            <a:r>
              <a:rPr lang="nb-NO" sz="2400" dirty="0"/>
              <a:t>Mål: å forbedre pasientsikkerhet</a:t>
            </a:r>
          </a:p>
          <a:p>
            <a:r>
              <a:rPr lang="nb-NO" sz="2400" dirty="0"/>
              <a:t>Alle hadde årlige SAQ målinger</a:t>
            </a:r>
          </a:p>
          <a:p>
            <a:pPr marL="285750" indent="-285750">
              <a:buFont typeface="Wingdings" pitchFamily="2" charset="2"/>
              <a:buChar char="Ø"/>
            </a:pPr>
            <a:r>
              <a:rPr lang="nb-NO" sz="2400" dirty="0"/>
              <a:t>	80 %  av ansatte svarte</a:t>
            </a:r>
          </a:p>
          <a:p>
            <a:pPr marL="285750" indent="-285750">
              <a:buFont typeface="Wingdings" pitchFamily="2" charset="2"/>
              <a:buChar char="Ø"/>
            </a:pPr>
            <a:r>
              <a:rPr lang="nb-NO" sz="2400" dirty="0"/>
              <a:t>	</a:t>
            </a:r>
            <a:r>
              <a:rPr lang="nb-NO" sz="2400" dirty="0" smtClean="0"/>
              <a:t>Noen poster </a:t>
            </a:r>
            <a:r>
              <a:rPr lang="nb-NO" sz="2400" dirty="0"/>
              <a:t>bruke resultatene </a:t>
            </a:r>
            <a:r>
              <a:rPr lang="nb-NO" sz="2400" dirty="0" smtClean="0"/>
              <a:t>aktivt</a:t>
            </a:r>
            <a:endParaRPr lang="nb-NO" sz="2400" dirty="0"/>
          </a:p>
        </p:txBody>
      </p:sp>
      <p:sp>
        <p:nvSpPr>
          <p:cNvPr id="3" name="Rektangel 2"/>
          <p:cNvSpPr/>
          <p:nvPr/>
        </p:nvSpPr>
        <p:spPr>
          <a:xfrm>
            <a:off x="4572000" y="6247986"/>
            <a:ext cx="4572000" cy="646331"/>
          </a:xfrm>
          <a:prstGeom prst="rect">
            <a:avLst/>
          </a:prstGeom>
        </p:spPr>
        <p:txBody>
          <a:bodyPr>
            <a:spAutoFit/>
          </a:bodyPr>
          <a:lstStyle/>
          <a:p>
            <a:pPr>
              <a:spcAft>
                <a:spcPts val="0"/>
              </a:spcAft>
            </a:pPr>
            <a:r>
              <a:rPr lang="nb-NO" sz="1200" dirty="0" err="1">
                <a:latin typeface="Arial"/>
                <a:ea typeface="Calibri"/>
              </a:rPr>
              <a:t>Vigorito</a:t>
            </a:r>
            <a:r>
              <a:rPr lang="nb-NO" sz="1200" dirty="0">
                <a:latin typeface="Arial"/>
                <a:ea typeface="Calibri"/>
              </a:rPr>
              <a:t> MC, </a:t>
            </a:r>
            <a:r>
              <a:rPr lang="nb-NO" sz="1200" dirty="0" err="1">
                <a:latin typeface="Arial"/>
                <a:ea typeface="Calibri"/>
              </a:rPr>
              <a:t>McNicoll</a:t>
            </a:r>
            <a:r>
              <a:rPr lang="nb-NO" sz="1200" dirty="0">
                <a:latin typeface="Arial"/>
                <a:ea typeface="Calibri"/>
              </a:rPr>
              <a:t> L, Adams L, Sexton B. </a:t>
            </a:r>
            <a:r>
              <a:rPr lang="nb-NO" sz="1200" dirty="0" smtClean="0">
                <a:latin typeface="Arial"/>
                <a:ea typeface="Calibri"/>
              </a:rPr>
              <a:t>Joint </a:t>
            </a:r>
            <a:r>
              <a:rPr lang="nb-NO" sz="1200" dirty="0">
                <a:latin typeface="Arial"/>
                <a:ea typeface="Calibri"/>
              </a:rPr>
              <a:t>Commission journal on </a:t>
            </a:r>
            <a:r>
              <a:rPr lang="nb-NO" sz="1200" dirty="0" err="1">
                <a:latin typeface="Arial"/>
                <a:ea typeface="Calibri"/>
              </a:rPr>
              <a:t>quality</a:t>
            </a:r>
            <a:r>
              <a:rPr lang="nb-NO" sz="1200" dirty="0">
                <a:latin typeface="Arial"/>
                <a:ea typeface="Calibri"/>
              </a:rPr>
              <a:t> and </a:t>
            </a:r>
            <a:r>
              <a:rPr lang="nb-NO" sz="1200" dirty="0" err="1">
                <a:latin typeface="Arial"/>
                <a:ea typeface="Calibri"/>
              </a:rPr>
              <a:t>patient</a:t>
            </a:r>
            <a:r>
              <a:rPr lang="nb-NO" sz="1200" dirty="0">
                <a:latin typeface="Arial"/>
                <a:ea typeface="Calibri"/>
              </a:rPr>
              <a:t> </a:t>
            </a:r>
            <a:r>
              <a:rPr lang="nb-NO" sz="1200" dirty="0" err="1">
                <a:latin typeface="Arial"/>
                <a:ea typeface="Calibri"/>
              </a:rPr>
              <a:t>safety</a:t>
            </a:r>
            <a:r>
              <a:rPr lang="nb-NO" sz="1200" dirty="0">
                <a:latin typeface="Arial"/>
                <a:ea typeface="Calibri"/>
              </a:rPr>
              <a:t> / Joint Commission Resources. 2011;37(11):509-14. </a:t>
            </a:r>
            <a:endParaRPr lang="nb-NO" sz="1200" dirty="0">
              <a:effectLst/>
              <a:latin typeface="Times New Roman"/>
              <a:ea typeface="Calibri"/>
            </a:endParaRPr>
          </a:p>
        </p:txBody>
      </p:sp>
      <p:graphicFrame>
        <p:nvGraphicFramePr>
          <p:cNvPr id="5" name="Tabell 4"/>
          <p:cNvGraphicFramePr>
            <a:graphicFrameLocks noGrp="1"/>
          </p:cNvGraphicFramePr>
          <p:nvPr>
            <p:extLst>
              <p:ext uri="{D42A27DB-BD31-4B8C-83A1-F6EECF244321}">
                <p14:modId xmlns:p14="http://schemas.microsoft.com/office/powerpoint/2010/main" val="1748323336"/>
              </p:ext>
            </p:extLst>
          </p:nvPr>
        </p:nvGraphicFramePr>
        <p:xfrm>
          <a:off x="1907703" y="3391934"/>
          <a:ext cx="7132310" cy="2773680"/>
        </p:xfrm>
        <a:graphic>
          <a:graphicData uri="http://schemas.openxmlformats.org/drawingml/2006/table">
            <a:tbl>
              <a:tblPr firstRow="1" bandRow="1">
                <a:tableStyleId>{5C22544A-7EE6-4342-B048-85BDC9FD1C3A}</a:tableStyleId>
              </a:tblPr>
              <a:tblGrid>
                <a:gridCol w="1584177"/>
                <a:gridCol w="1370371"/>
                <a:gridCol w="1324838"/>
                <a:gridCol w="1306033"/>
                <a:gridCol w="1546891"/>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dirty="0" smtClean="0">
                        <a:solidFill>
                          <a:schemeClr val="tx1"/>
                        </a:solidFill>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smtClean="0">
                          <a:ln>
                            <a:noFill/>
                          </a:ln>
                          <a:solidFill>
                            <a:schemeClr val="tx1"/>
                          </a:solidFill>
                          <a:effectLst/>
                          <a:uLnTx/>
                          <a:uFillTx/>
                          <a:latin typeface="+mn-lt"/>
                          <a:ea typeface="+mn-ea"/>
                          <a:cs typeface="+mn-cs"/>
                        </a:rPr>
                        <a:t>Gjennomgikk og drøftet sine SAQ resultater </a:t>
                      </a:r>
                      <a:r>
                        <a:rPr kumimoji="0" lang="nb-NO" sz="1400" b="1" i="0" u="none" strike="noStrike" kern="1200" cap="none" spc="0" normalizeH="0" baseline="0" noProof="0" dirty="0" smtClean="0">
                          <a:ln>
                            <a:noFill/>
                          </a:ln>
                          <a:solidFill>
                            <a:schemeClr val="tx1"/>
                          </a:solidFill>
                          <a:effectLst/>
                          <a:uLnTx/>
                          <a:uFillTx/>
                          <a:latin typeface="+mn-lt"/>
                          <a:ea typeface="+mn-ea"/>
                          <a:cs typeface="+mn-cs"/>
                        </a:rPr>
                        <a:t>(«Gruppeoppgave»)</a:t>
                      </a:r>
                      <a:endParaRPr lang="nb-NO" sz="2000" dirty="0">
                        <a:solidFill>
                          <a:schemeClr val="tx1"/>
                        </a:solidFill>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dirty="0" smtClean="0">
                          <a:ln>
                            <a:noFill/>
                          </a:ln>
                          <a:solidFill>
                            <a:schemeClr val="tx1"/>
                          </a:solidFill>
                          <a:effectLst/>
                          <a:uLnTx/>
                          <a:uFillTx/>
                          <a:latin typeface="+mn-lt"/>
                          <a:ea typeface="+mn-ea"/>
                          <a:cs typeface="+mn-cs"/>
                        </a:rPr>
                        <a:t>Endring i teamarbeidsklima skår fra 2007 til 2008 p &lt; .07</a:t>
                      </a:r>
                      <a:endParaRPr kumimoji="0" lang="nb-NO" sz="16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smtClean="0">
                          <a:ln>
                            <a:noFill/>
                          </a:ln>
                          <a:solidFill>
                            <a:schemeClr val="tx1"/>
                          </a:solidFill>
                          <a:effectLst/>
                          <a:uLnTx/>
                          <a:uFillTx/>
                          <a:latin typeface="+mn-lt"/>
                          <a:ea typeface="+mn-ea"/>
                          <a:cs typeface="+mn-cs"/>
                        </a:rPr>
                        <a:t>Endring i sikkerhetsklima skår fra 2007 til 2008 p &lt;.78</a:t>
                      </a:r>
                      <a:endParaRPr lang="nb-NO" sz="2000" dirty="0">
                        <a:solidFill>
                          <a:schemeClr val="tx1"/>
                        </a:solidFill>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b="0" dirty="0" smtClean="0">
                          <a:solidFill>
                            <a:schemeClr val="tx1"/>
                          </a:solidFill>
                        </a:rPr>
                        <a:t>Endring i </a:t>
                      </a:r>
                      <a:r>
                        <a:rPr lang="nb-NO" sz="1800" b="0" dirty="0" err="1" smtClean="0">
                          <a:solidFill>
                            <a:schemeClr val="tx1"/>
                          </a:solidFill>
                        </a:rPr>
                        <a:t>resp.assosierte</a:t>
                      </a:r>
                      <a:r>
                        <a:rPr lang="nb-NO" sz="1800" b="0" dirty="0" smtClean="0">
                          <a:solidFill>
                            <a:schemeClr val="tx1"/>
                          </a:solidFill>
                        </a:rPr>
                        <a:t> </a:t>
                      </a:r>
                      <a:r>
                        <a:rPr lang="nb-NO" sz="1800" b="0" dirty="0" err="1" smtClean="0">
                          <a:solidFill>
                            <a:schemeClr val="tx1"/>
                          </a:solidFill>
                        </a:rPr>
                        <a:t>pneumonier</a:t>
                      </a:r>
                      <a:r>
                        <a:rPr lang="nb-NO" sz="1800" b="0" dirty="0" smtClean="0">
                          <a:solidFill>
                            <a:schemeClr val="tx1"/>
                          </a:solidFill>
                        </a:rPr>
                        <a:t> </a:t>
                      </a:r>
                      <a:r>
                        <a:rPr kumimoji="0" lang="nb-NO" sz="1800" b="1" i="0" u="none" strike="noStrike" kern="1200" cap="none" spc="0" normalizeH="0" baseline="0" noProof="0" dirty="0" smtClean="0">
                          <a:ln>
                            <a:noFill/>
                          </a:ln>
                          <a:solidFill>
                            <a:schemeClr val="tx1"/>
                          </a:solidFill>
                          <a:effectLst/>
                          <a:uLnTx/>
                          <a:uFillTx/>
                          <a:latin typeface="+mn-lt"/>
                          <a:ea typeface="+mn-ea"/>
                          <a:cs typeface="+mn-cs"/>
                        </a:rPr>
                        <a:t>fra 2007 til 2008 p=.39</a:t>
                      </a:r>
                      <a:endParaRPr lang="nb-NO" sz="1800" b="0" dirty="0">
                        <a:solidFill>
                          <a:schemeClr val="tx1"/>
                        </a:solidFill>
                      </a:endParaRPr>
                    </a:p>
                  </a:txBody>
                  <a:tcPr marL="68580" marR="68580">
                    <a:solidFill>
                      <a:schemeClr val="accent2">
                        <a:lumMod val="20000"/>
                        <a:lumOff val="80000"/>
                      </a:schemeClr>
                    </a:solidFil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smtClean="0">
                          <a:ln>
                            <a:noFill/>
                          </a:ln>
                          <a:solidFill>
                            <a:schemeClr val="tx1"/>
                          </a:solidFill>
                          <a:effectLst/>
                          <a:uLnTx/>
                          <a:uFillTx/>
                          <a:latin typeface="+mn-lt"/>
                          <a:ea typeface="+mn-ea"/>
                          <a:cs typeface="+mn-cs"/>
                        </a:rPr>
                        <a:t>9 intensivposter</a:t>
                      </a:r>
                      <a:endParaRPr lang="nb-NO" sz="2000" b="0" dirty="0">
                        <a:solidFill>
                          <a:schemeClr val="tx1"/>
                        </a:solidFill>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smtClean="0">
                          <a:ln>
                            <a:noFill/>
                          </a:ln>
                          <a:solidFill>
                            <a:schemeClr val="tx1"/>
                          </a:solidFill>
                          <a:effectLst/>
                          <a:uLnTx/>
                          <a:uFillTx/>
                          <a:latin typeface="+mn-lt"/>
                          <a:ea typeface="+mn-ea"/>
                          <a:cs typeface="+mn-cs"/>
                        </a:rPr>
                        <a:t>Ja</a:t>
                      </a:r>
                      <a:endParaRPr lang="nb-NO" sz="2000" b="0" dirty="0">
                        <a:solidFill>
                          <a:schemeClr val="tx1"/>
                        </a:solidFill>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+ 18,4%</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+7,5 %</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-15,2%</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smtClean="0">
                          <a:ln>
                            <a:noFill/>
                          </a:ln>
                          <a:solidFill>
                            <a:schemeClr val="tx1"/>
                          </a:solidFill>
                          <a:effectLst/>
                          <a:uLnTx/>
                          <a:uFillTx/>
                          <a:latin typeface="+mn-lt"/>
                          <a:ea typeface="+mn-ea"/>
                          <a:cs typeface="+mn-cs"/>
                        </a:rPr>
                        <a:t>14 intensivposter</a:t>
                      </a:r>
                      <a:endParaRPr kumimoji="0" lang="nb-NO" sz="1800" b="0"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smtClean="0">
                          <a:ln>
                            <a:noFill/>
                          </a:ln>
                          <a:solidFill>
                            <a:schemeClr val="tx1"/>
                          </a:solidFill>
                          <a:effectLst/>
                          <a:uLnTx/>
                          <a:uFillTx/>
                          <a:latin typeface="+mn-lt"/>
                          <a:ea typeface="+mn-ea"/>
                          <a:cs typeface="+mn-cs"/>
                        </a:rPr>
                        <a:t>Nei</a:t>
                      </a:r>
                      <a:endParaRPr kumimoji="0" lang="nb-NO" sz="1800" b="0"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- 6,4 %</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+ 3,4 %</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c>
                  <a:txBody>
                    <a:bodyPr/>
                    <a:lstStyle/>
                    <a:p>
                      <a:r>
                        <a:rPr kumimoji="0" lang="nb-NO" sz="1800" b="1" i="0" u="none" strike="noStrike" kern="1200" cap="none" spc="0" normalizeH="0" baseline="0" dirty="0" smtClean="0">
                          <a:ln>
                            <a:noFill/>
                          </a:ln>
                          <a:solidFill>
                            <a:schemeClr val="tx1"/>
                          </a:solidFill>
                          <a:effectLst/>
                          <a:uLnTx/>
                          <a:uFillTx/>
                          <a:latin typeface="+mn-lt"/>
                          <a:ea typeface="+mn-ea"/>
                          <a:cs typeface="+mn-cs"/>
                        </a:rPr>
                        <a:t>+4,8%</a:t>
                      </a:r>
                      <a:endParaRPr kumimoji="0" lang="nb-NO" sz="1800" b="1" i="0" u="none" strike="noStrike" kern="1200" cap="none" spc="0" normalizeH="0" baseline="0" dirty="0">
                        <a:ln>
                          <a:noFill/>
                        </a:ln>
                        <a:solidFill>
                          <a:schemeClr val="tx1"/>
                        </a:solidFill>
                        <a:effectLst/>
                        <a:uLnTx/>
                        <a:uFillTx/>
                        <a:latin typeface="+mn-lt"/>
                        <a:ea typeface="+mn-ea"/>
                        <a:cs typeface="+mn-cs"/>
                      </a:endParaRPr>
                    </a:p>
                  </a:txBody>
                  <a:tcPr marL="68580" marR="68580">
                    <a:solidFill>
                      <a:schemeClr val="accent2">
                        <a:lumMod val="20000"/>
                        <a:lumOff val="80000"/>
                      </a:schemeClr>
                    </a:solidFill>
                  </a:tcPr>
                </a:tc>
              </a:tr>
            </a:tbl>
          </a:graphicData>
        </a:graphic>
      </p:graphicFrame>
      <p:pic>
        <p:nvPicPr>
          <p:cNvPr id="1331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168682" y="1950996"/>
            <a:ext cx="3101025" cy="2510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348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a:r>
              <a:rPr lang="nb-NO" dirty="0">
                <a:solidFill>
                  <a:schemeClr val="accent2">
                    <a:lumMod val="75000"/>
                  </a:schemeClr>
                </a:solidFill>
              </a:rPr>
              <a:t>Modell for forbedring</a:t>
            </a:r>
          </a:p>
        </p:txBody>
      </p:sp>
      <p:sp>
        <p:nvSpPr>
          <p:cNvPr id="4" name="Date Placeholder 3"/>
          <p:cNvSpPr>
            <a:spLocks noGrp="1"/>
          </p:cNvSpPr>
          <p:nvPr>
            <p:ph type="dt" sz="half" idx="10"/>
          </p:nvPr>
        </p:nvSpPr>
        <p:spPr/>
        <p:txBody>
          <a:bodyPr/>
          <a:lstStyle/>
          <a:p>
            <a:fld id="{33E029EA-DA80-4F4F-8129-3C14504F0882}" type="datetime1">
              <a:rPr lang="nb-NO" smtClean="0"/>
              <a:pPr/>
              <a:t>23.05.2019</a:t>
            </a:fld>
            <a:r>
              <a:rPr lang="nb-NO" smtClean="0"/>
              <a:t> - www.pasientsikkerhetskampanjen.no </a:t>
            </a:r>
            <a:endParaRPr lang="nb-NO"/>
          </a:p>
        </p:txBody>
      </p:sp>
      <p:sp>
        <p:nvSpPr>
          <p:cNvPr id="5" name="Slide Number Placeholder 4"/>
          <p:cNvSpPr>
            <a:spLocks noGrp="1"/>
          </p:cNvSpPr>
          <p:nvPr>
            <p:ph type="sldNum" sz="quarter" idx="11"/>
          </p:nvPr>
        </p:nvSpPr>
        <p:spPr/>
        <p:txBody>
          <a:bodyPr/>
          <a:lstStyle/>
          <a:p>
            <a:r>
              <a:rPr lang="nb-NO" smtClean="0"/>
              <a:t>Side </a:t>
            </a:r>
            <a:fld id="{14A41E2C-2F8D-4900-966A-0D595B0ACF95}" type="slidenum">
              <a:rPr lang="nb-NO" smtClean="0"/>
              <a:pPr/>
              <a:t>20</a:t>
            </a:fld>
            <a:endParaRPr lang="nb-NO"/>
          </a:p>
        </p:txBody>
      </p:sp>
      <p:grpSp>
        <p:nvGrpSpPr>
          <p:cNvPr id="11" name="Group 10"/>
          <p:cNvGrpSpPr>
            <a:grpSpLocks/>
          </p:cNvGrpSpPr>
          <p:nvPr/>
        </p:nvGrpSpPr>
        <p:grpSpPr bwMode="auto">
          <a:xfrm>
            <a:off x="6228586" y="2714925"/>
            <a:ext cx="2697650" cy="2587413"/>
            <a:chOff x="2208" y="2784"/>
            <a:chExt cx="1440" cy="1440"/>
          </a:xfrm>
        </p:grpSpPr>
        <p:sp>
          <p:nvSpPr>
            <p:cNvPr id="12" name="Line 11"/>
            <p:cNvSpPr>
              <a:spLocks noChangeShapeType="1"/>
            </p:cNvSpPr>
            <p:nvPr/>
          </p:nvSpPr>
          <p:spPr bwMode="auto">
            <a:xfrm>
              <a:off x="3456" y="3456"/>
              <a:ext cx="0" cy="288"/>
            </a:xfrm>
            <a:prstGeom prst="line">
              <a:avLst/>
            </a:prstGeom>
            <a:noFill/>
            <a:ln w="76200">
              <a:solidFill>
                <a:srgbClr val="CC0000"/>
              </a:solidFill>
              <a:round/>
              <a:headEnd type="triangle" w="med" len="med"/>
              <a:tailEnd/>
            </a:ln>
          </p:spPr>
          <p:txBody>
            <a:bodyPr wrap="none" anchor="ctr"/>
            <a:lstStyle/>
            <a:p>
              <a:endParaRPr lang="nb-NO"/>
            </a:p>
          </p:txBody>
        </p:sp>
        <p:sp>
          <p:nvSpPr>
            <p:cNvPr id="13" name="Oval 12"/>
            <p:cNvSpPr>
              <a:spLocks noChangeArrowheads="1"/>
            </p:cNvSpPr>
            <p:nvPr/>
          </p:nvSpPr>
          <p:spPr bwMode="auto">
            <a:xfrm>
              <a:off x="2208" y="2784"/>
              <a:ext cx="1440" cy="1440"/>
            </a:xfrm>
            <a:prstGeom prst="ellipse">
              <a:avLst/>
            </a:prstGeom>
            <a:solidFill>
              <a:srgbClr val="FF9900"/>
            </a:solidFill>
            <a:ln w="38100">
              <a:solidFill>
                <a:srgbClr val="CC0000"/>
              </a:solidFill>
              <a:round/>
              <a:headEnd/>
              <a:tailEnd/>
            </a:ln>
          </p:spPr>
          <p:txBody>
            <a:bodyPr wrap="none" anchor="ctr"/>
            <a:lstStyle/>
            <a:p>
              <a:endParaRPr lang="nb-NO"/>
            </a:p>
          </p:txBody>
        </p:sp>
        <p:sp>
          <p:nvSpPr>
            <p:cNvPr id="14" name="Line 13"/>
            <p:cNvSpPr>
              <a:spLocks noChangeShapeType="1"/>
            </p:cNvSpPr>
            <p:nvPr/>
          </p:nvSpPr>
          <p:spPr bwMode="auto">
            <a:xfrm flipV="1">
              <a:off x="2208" y="3504"/>
              <a:ext cx="1440" cy="0"/>
            </a:xfrm>
            <a:prstGeom prst="line">
              <a:avLst/>
            </a:prstGeom>
            <a:noFill/>
            <a:ln w="38100">
              <a:solidFill>
                <a:srgbClr val="CC0000"/>
              </a:solidFill>
              <a:round/>
              <a:headEnd/>
              <a:tailEnd/>
            </a:ln>
          </p:spPr>
          <p:txBody>
            <a:bodyPr wrap="none" anchor="ctr"/>
            <a:lstStyle/>
            <a:p>
              <a:endParaRPr lang="nb-NO"/>
            </a:p>
          </p:txBody>
        </p:sp>
        <p:sp>
          <p:nvSpPr>
            <p:cNvPr id="15" name="Line 14"/>
            <p:cNvSpPr>
              <a:spLocks noChangeShapeType="1"/>
            </p:cNvSpPr>
            <p:nvPr/>
          </p:nvSpPr>
          <p:spPr bwMode="auto">
            <a:xfrm>
              <a:off x="2928" y="2784"/>
              <a:ext cx="0" cy="1440"/>
            </a:xfrm>
            <a:prstGeom prst="line">
              <a:avLst/>
            </a:prstGeom>
            <a:noFill/>
            <a:ln w="38100">
              <a:solidFill>
                <a:srgbClr val="CC0000"/>
              </a:solidFill>
              <a:round/>
              <a:headEnd/>
              <a:tailEnd/>
            </a:ln>
          </p:spPr>
          <p:txBody>
            <a:bodyPr wrap="none" anchor="ctr"/>
            <a:lstStyle/>
            <a:p>
              <a:endParaRPr lang="nb-NO"/>
            </a:p>
          </p:txBody>
        </p:sp>
        <p:sp>
          <p:nvSpPr>
            <p:cNvPr id="16" name="Text Box 15"/>
            <p:cNvSpPr txBox="1">
              <a:spLocks noChangeArrowheads="1"/>
            </p:cNvSpPr>
            <p:nvPr/>
          </p:nvSpPr>
          <p:spPr bwMode="auto">
            <a:xfrm>
              <a:off x="3004" y="3099"/>
              <a:ext cx="468" cy="206"/>
            </a:xfrm>
            <a:prstGeom prst="rect">
              <a:avLst/>
            </a:prstGeom>
            <a:noFill/>
            <a:ln w="9525">
              <a:noFill/>
              <a:miter lim="800000"/>
              <a:headEnd/>
              <a:tailEnd/>
            </a:ln>
          </p:spPr>
          <p:txBody>
            <a:bodyPr wrap="none">
              <a:spAutoFit/>
            </a:bodyPr>
            <a:lstStyle/>
            <a:p>
              <a:pPr eaLnBrk="0" hangingPunct="0"/>
              <a:r>
                <a:rPr lang="en-US" dirty="0">
                  <a:solidFill>
                    <a:srgbClr val="CC0000"/>
                  </a:solidFill>
                  <a:latin typeface="Arial Black" pitchFamily="34" charset="0"/>
                </a:rPr>
                <a:t>PLAN</a:t>
              </a:r>
            </a:p>
          </p:txBody>
        </p:sp>
        <p:sp>
          <p:nvSpPr>
            <p:cNvPr id="17" name="Text Box 16"/>
            <p:cNvSpPr txBox="1">
              <a:spLocks noChangeArrowheads="1"/>
            </p:cNvSpPr>
            <p:nvPr/>
          </p:nvSpPr>
          <p:spPr bwMode="auto">
            <a:xfrm>
              <a:off x="3131" y="3675"/>
              <a:ext cx="297" cy="206"/>
            </a:xfrm>
            <a:prstGeom prst="rect">
              <a:avLst/>
            </a:prstGeom>
            <a:noFill/>
            <a:ln w="9525">
              <a:noFill/>
              <a:miter lim="800000"/>
              <a:headEnd/>
              <a:tailEnd/>
            </a:ln>
          </p:spPr>
          <p:txBody>
            <a:bodyPr wrap="none">
              <a:spAutoFit/>
            </a:bodyPr>
            <a:lstStyle/>
            <a:p>
              <a:pPr eaLnBrk="0" hangingPunct="0"/>
              <a:r>
                <a:rPr lang="en-US">
                  <a:solidFill>
                    <a:srgbClr val="CC0000"/>
                  </a:solidFill>
                  <a:latin typeface="Arial Black" pitchFamily="34" charset="0"/>
                </a:rPr>
                <a:t>DO</a:t>
              </a:r>
            </a:p>
          </p:txBody>
        </p:sp>
        <p:sp>
          <p:nvSpPr>
            <p:cNvPr id="18" name="Text Box 17"/>
            <p:cNvSpPr txBox="1">
              <a:spLocks noChangeArrowheads="1"/>
            </p:cNvSpPr>
            <p:nvPr/>
          </p:nvSpPr>
          <p:spPr bwMode="auto">
            <a:xfrm>
              <a:off x="2260" y="3675"/>
              <a:ext cx="567" cy="206"/>
            </a:xfrm>
            <a:prstGeom prst="rect">
              <a:avLst/>
            </a:prstGeom>
            <a:noFill/>
            <a:ln w="9525">
              <a:noFill/>
              <a:miter lim="800000"/>
              <a:headEnd/>
              <a:tailEnd/>
            </a:ln>
          </p:spPr>
          <p:txBody>
            <a:bodyPr wrap="none">
              <a:spAutoFit/>
            </a:bodyPr>
            <a:lstStyle/>
            <a:p>
              <a:pPr eaLnBrk="0" hangingPunct="0"/>
              <a:r>
                <a:rPr lang="en-US" dirty="0">
                  <a:solidFill>
                    <a:srgbClr val="CC0000"/>
                  </a:solidFill>
                  <a:latin typeface="Arial Black" pitchFamily="34" charset="0"/>
                </a:rPr>
                <a:t>STUDY</a:t>
              </a:r>
            </a:p>
          </p:txBody>
        </p:sp>
        <p:sp>
          <p:nvSpPr>
            <p:cNvPr id="19" name="Text Box 18"/>
            <p:cNvSpPr txBox="1">
              <a:spLocks noChangeArrowheads="1"/>
            </p:cNvSpPr>
            <p:nvPr/>
          </p:nvSpPr>
          <p:spPr bwMode="auto">
            <a:xfrm>
              <a:off x="2352" y="3095"/>
              <a:ext cx="377" cy="206"/>
            </a:xfrm>
            <a:prstGeom prst="rect">
              <a:avLst/>
            </a:prstGeom>
            <a:noFill/>
            <a:ln w="9525">
              <a:noFill/>
              <a:miter lim="800000"/>
              <a:headEnd/>
              <a:tailEnd/>
            </a:ln>
          </p:spPr>
          <p:txBody>
            <a:bodyPr wrap="none">
              <a:spAutoFit/>
            </a:bodyPr>
            <a:lstStyle/>
            <a:p>
              <a:pPr eaLnBrk="0" hangingPunct="0"/>
              <a:r>
                <a:rPr lang="en-US">
                  <a:solidFill>
                    <a:srgbClr val="CC0000"/>
                  </a:solidFill>
                  <a:latin typeface="Arial Black" pitchFamily="34" charset="0"/>
                </a:rPr>
                <a:t>ACT</a:t>
              </a:r>
            </a:p>
          </p:txBody>
        </p:sp>
      </p:grpSp>
      <p:graphicFrame>
        <p:nvGraphicFramePr>
          <p:cNvPr id="23" name="Diagram 22"/>
          <p:cNvGraphicFramePr/>
          <p:nvPr/>
        </p:nvGraphicFramePr>
        <p:xfrm>
          <a:off x="45550" y="199779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 Box 22"/>
          <p:cNvSpPr txBox="1">
            <a:spLocks noChangeArrowheads="1"/>
          </p:cNvSpPr>
          <p:nvPr/>
        </p:nvSpPr>
        <p:spPr bwMode="auto">
          <a:xfrm>
            <a:off x="76200" y="5758009"/>
            <a:ext cx="7881503" cy="525142"/>
          </a:xfrm>
          <a:prstGeom prst="rect">
            <a:avLst/>
          </a:prstGeom>
          <a:noFill/>
          <a:ln w="9525">
            <a:noFill/>
            <a:miter lim="800000"/>
            <a:headEnd/>
            <a:tailEnd/>
          </a:ln>
        </p:spPr>
        <p:txBody>
          <a:bodyPr wrap="square" lIns="91448" tIns="45724" rIns="91448" bIns="45724">
            <a:spAutoFit/>
          </a:bodyPr>
          <a:lstStyle/>
          <a:p>
            <a:pPr eaLnBrk="0" hangingPunct="0"/>
            <a:r>
              <a:rPr lang="en-US" sz="1400" i="1" dirty="0" err="1">
                <a:latin typeface="Times"/>
              </a:rPr>
              <a:t>Kilde:Langley</a:t>
            </a:r>
            <a:r>
              <a:rPr lang="en-US" sz="1400" i="1" dirty="0">
                <a:latin typeface="Times"/>
              </a:rPr>
              <a:t>, Nolan, et.al. The Improvement Guide: A Practical Approach to Enhancing Organizational Performance. </a:t>
            </a:r>
            <a:r>
              <a:rPr lang="en-US" sz="1400" i="1" dirty="0" err="1">
                <a:latin typeface="Times"/>
              </a:rPr>
              <a:t>Jossey</a:t>
            </a:r>
            <a:r>
              <a:rPr lang="en-US" sz="1400" i="1" dirty="0">
                <a:latin typeface="Times"/>
              </a:rPr>
              <a:t>-Bass. Sa Francisco, CA. 1996.</a:t>
            </a:r>
          </a:p>
        </p:txBody>
      </p:sp>
      <p:sp>
        <p:nvSpPr>
          <p:cNvPr id="25" name="Text Box 6"/>
          <p:cNvSpPr txBox="1">
            <a:spLocks noChangeArrowheads="1"/>
          </p:cNvSpPr>
          <p:nvPr/>
        </p:nvSpPr>
        <p:spPr bwMode="auto">
          <a:xfrm>
            <a:off x="684217" y="2568279"/>
            <a:ext cx="697643" cy="477062"/>
          </a:xfrm>
          <a:prstGeom prst="rect">
            <a:avLst/>
          </a:prstGeom>
          <a:noFill/>
          <a:ln w="9525">
            <a:noFill/>
            <a:miter lim="800000"/>
            <a:headEnd/>
            <a:tailEnd/>
          </a:ln>
        </p:spPr>
        <p:txBody>
          <a:bodyPr wrap="none" lIns="91448" tIns="45724" rIns="91448" bIns="45724">
            <a:spAutoFit/>
          </a:bodyPr>
          <a:lstStyle/>
          <a:p>
            <a:pPr eaLnBrk="0" hangingPunct="0"/>
            <a:r>
              <a:rPr lang="en-US" sz="2500" i="1" dirty="0">
                <a:solidFill>
                  <a:schemeClr val="tx1">
                    <a:lumMod val="75000"/>
                    <a:lumOff val="25000"/>
                  </a:schemeClr>
                </a:solidFill>
              </a:rPr>
              <a:t>M</a:t>
            </a:r>
            <a:r>
              <a:rPr lang="nb-NO" sz="2500" i="1" dirty="0">
                <a:solidFill>
                  <a:schemeClr val="tx1">
                    <a:lumMod val="75000"/>
                    <a:lumOff val="25000"/>
                  </a:schemeClr>
                </a:solidFill>
              </a:rPr>
              <a:t>ål</a:t>
            </a:r>
            <a:endParaRPr lang="nb-NO" sz="2500" i="1" dirty="0">
              <a:solidFill>
                <a:schemeClr val="tx1">
                  <a:lumMod val="75000"/>
                  <a:lumOff val="25000"/>
                </a:schemeClr>
              </a:solidFill>
              <a:latin typeface="Arial Narrow" pitchFamily="34" charset="0"/>
            </a:endParaRPr>
          </a:p>
        </p:txBody>
      </p:sp>
      <p:sp>
        <p:nvSpPr>
          <p:cNvPr id="26" name="Text Box 6"/>
          <p:cNvSpPr txBox="1">
            <a:spLocks noChangeArrowheads="1"/>
          </p:cNvSpPr>
          <p:nvPr/>
        </p:nvSpPr>
        <p:spPr bwMode="auto">
          <a:xfrm>
            <a:off x="2394883" y="2568279"/>
            <a:ext cx="1101600" cy="477062"/>
          </a:xfrm>
          <a:prstGeom prst="rect">
            <a:avLst/>
          </a:prstGeom>
          <a:noFill/>
          <a:ln w="9525">
            <a:noFill/>
            <a:miter lim="800000"/>
            <a:headEnd/>
            <a:tailEnd/>
          </a:ln>
        </p:spPr>
        <p:txBody>
          <a:bodyPr wrap="none" lIns="91448" tIns="45724" rIns="91448" bIns="45724">
            <a:spAutoFit/>
          </a:bodyPr>
          <a:lstStyle/>
          <a:p>
            <a:pPr eaLnBrk="0" hangingPunct="0"/>
            <a:r>
              <a:rPr lang="en-US" sz="2500" i="1" dirty="0">
                <a:solidFill>
                  <a:schemeClr val="tx1">
                    <a:lumMod val="75000"/>
                    <a:lumOff val="25000"/>
                  </a:schemeClr>
                </a:solidFill>
              </a:rPr>
              <a:t>M</a:t>
            </a:r>
            <a:r>
              <a:rPr lang="nb-NO" sz="2500" i="1" dirty="0">
                <a:solidFill>
                  <a:schemeClr val="tx1">
                    <a:lumMod val="75000"/>
                    <a:lumOff val="25000"/>
                  </a:schemeClr>
                </a:solidFill>
              </a:rPr>
              <a:t>åling</a:t>
            </a:r>
            <a:endParaRPr lang="nb-NO" sz="2500" i="1" dirty="0">
              <a:solidFill>
                <a:schemeClr val="tx1">
                  <a:lumMod val="75000"/>
                  <a:lumOff val="25000"/>
                </a:schemeClr>
              </a:solidFill>
              <a:latin typeface="Arial Narrow" pitchFamily="34" charset="0"/>
            </a:endParaRPr>
          </a:p>
        </p:txBody>
      </p:sp>
      <p:sp>
        <p:nvSpPr>
          <p:cNvPr id="27" name="Text Box 6"/>
          <p:cNvSpPr txBox="1">
            <a:spLocks noChangeArrowheads="1"/>
          </p:cNvSpPr>
          <p:nvPr/>
        </p:nvSpPr>
        <p:spPr bwMode="auto">
          <a:xfrm>
            <a:off x="4065695" y="2568280"/>
            <a:ext cx="1889572" cy="861782"/>
          </a:xfrm>
          <a:prstGeom prst="rect">
            <a:avLst/>
          </a:prstGeom>
          <a:noFill/>
          <a:ln w="9525">
            <a:noFill/>
            <a:miter lim="800000"/>
            <a:headEnd/>
            <a:tailEnd/>
          </a:ln>
        </p:spPr>
        <p:txBody>
          <a:bodyPr wrap="none" lIns="91448" tIns="45724" rIns="91448" bIns="45724">
            <a:spAutoFit/>
          </a:bodyPr>
          <a:lstStyle/>
          <a:p>
            <a:pPr eaLnBrk="0" hangingPunct="0"/>
            <a:r>
              <a:rPr lang="nb-NO" sz="2500" i="1" dirty="0">
                <a:solidFill>
                  <a:schemeClr val="tx1">
                    <a:lumMod val="75000"/>
                    <a:lumOff val="25000"/>
                  </a:schemeClr>
                </a:solidFill>
              </a:rPr>
              <a:t>Utprøving av</a:t>
            </a:r>
          </a:p>
          <a:p>
            <a:pPr eaLnBrk="0" hangingPunct="0"/>
            <a:r>
              <a:rPr lang="nb-NO" sz="2500" i="1" dirty="0">
                <a:solidFill>
                  <a:schemeClr val="tx1">
                    <a:lumMod val="75000"/>
                    <a:lumOff val="25000"/>
                  </a:schemeClr>
                </a:solidFill>
              </a:rPr>
              <a:t> forbedringer</a:t>
            </a:r>
            <a:endParaRPr lang="nb-NO" sz="2500" i="1" dirty="0">
              <a:solidFill>
                <a:schemeClr val="tx1">
                  <a:lumMod val="75000"/>
                  <a:lumOff val="25000"/>
                </a:schemeClr>
              </a:solidFill>
              <a:latin typeface="Arial Narrow" pitchFamily="34" charset="0"/>
            </a:endParaRPr>
          </a:p>
        </p:txBody>
      </p:sp>
    </p:spTree>
    <p:extLst>
      <p:ext uri="{BB962C8B-B14F-4D97-AF65-F5344CB8AC3E}">
        <p14:creationId xmlns:p14="http://schemas.microsoft.com/office/powerpoint/2010/main" val="3384436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925"/>
            <a:ext cx="9258300" cy="653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7566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4672017"/>
            <a:ext cx="274320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0" name="Rectangle 2"/>
          <p:cNvSpPr>
            <a:spLocks noGrp="1" noChangeArrowheads="1"/>
          </p:cNvSpPr>
          <p:nvPr>
            <p:ph type="title"/>
          </p:nvPr>
        </p:nvSpPr>
        <p:spPr>
          <a:xfrm>
            <a:off x="467545" y="111631"/>
            <a:ext cx="8065270" cy="1421928"/>
          </a:xfrm>
          <a:noFill/>
        </p:spPr>
        <p:txBody>
          <a:bodyPr vert="horz" wrap="square" lIns="91440" tIns="45720" rIns="91440" bIns="45720" rtlCol="0" anchor="ctr">
            <a:spAutoFit/>
          </a:bodyPr>
          <a:lstStyle/>
          <a:p>
            <a:pPr algn="ctr"/>
            <a:r>
              <a:rPr lang="nb-NO" sz="3200" kern="1200" dirty="0" smtClean="0">
                <a:solidFill>
                  <a:srgbClr val="AA6430"/>
                </a:solidFill>
                <a:latin typeface="+mn-lt"/>
              </a:rPr>
              <a:t>Hvordan utvikle en felles </a:t>
            </a:r>
            <a:br>
              <a:rPr lang="nb-NO" sz="3200" kern="1200" dirty="0" smtClean="0">
                <a:solidFill>
                  <a:srgbClr val="AA6430"/>
                </a:solidFill>
                <a:latin typeface="+mn-lt"/>
              </a:rPr>
            </a:br>
            <a:r>
              <a:rPr lang="nb-NO" sz="3200" kern="1200" dirty="0" smtClean="0">
                <a:solidFill>
                  <a:srgbClr val="AA6430"/>
                </a:solidFill>
                <a:latin typeface="+mn-lt"/>
              </a:rPr>
              <a:t>virkelighetsforståelse på tvers av </a:t>
            </a:r>
            <a:br>
              <a:rPr lang="nb-NO" sz="3200" kern="1200" dirty="0" smtClean="0">
                <a:solidFill>
                  <a:srgbClr val="AA6430"/>
                </a:solidFill>
                <a:latin typeface="+mn-lt"/>
              </a:rPr>
            </a:br>
            <a:r>
              <a:rPr lang="nb-NO" sz="3200" kern="1200" dirty="0" smtClean="0">
                <a:solidFill>
                  <a:srgbClr val="AA6430"/>
                </a:solidFill>
                <a:latin typeface="+mn-lt"/>
              </a:rPr>
              <a:t>hierarkiske nivåer?</a:t>
            </a:r>
            <a:endParaRPr lang="nb-NO" sz="3200" kern="1200" dirty="0">
              <a:solidFill>
                <a:srgbClr val="AA6430"/>
              </a:solidFill>
              <a:latin typeface="+mn-lt"/>
            </a:endParaRPr>
          </a:p>
        </p:txBody>
      </p:sp>
      <p:sp>
        <p:nvSpPr>
          <p:cNvPr id="53251" name="Rectangle 3"/>
          <p:cNvSpPr>
            <a:spLocks noGrp="1" noChangeArrowheads="1"/>
          </p:cNvSpPr>
          <p:nvPr>
            <p:ph type="body" idx="1"/>
          </p:nvPr>
        </p:nvSpPr>
        <p:spPr>
          <a:xfrm>
            <a:off x="457200" y="1988842"/>
            <a:ext cx="8229600" cy="4525963"/>
          </a:xfrm>
        </p:spPr>
        <p:txBody>
          <a:bodyPr/>
          <a:lstStyle/>
          <a:p>
            <a:r>
              <a:rPr lang="nb-NO" dirty="0"/>
              <a:t>Statisk bilde : Tverrsnittsanalyser: gjennomsnitt, </a:t>
            </a:r>
            <a:r>
              <a:rPr lang="nb-NO" dirty="0" err="1"/>
              <a:t>maximum</a:t>
            </a:r>
            <a:r>
              <a:rPr lang="nb-NO" dirty="0"/>
              <a:t>, minimum</a:t>
            </a:r>
          </a:p>
          <a:p>
            <a:pPr lvl="1"/>
            <a:r>
              <a:rPr lang="nb-NO" dirty="0"/>
              <a:t>Analogi: enkeltmåling av BT</a:t>
            </a:r>
          </a:p>
          <a:p>
            <a:endParaRPr lang="nb-NO" dirty="0"/>
          </a:p>
          <a:p>
            <a:r>
              <a:rPr lang="nb-NO" dirty="0"/>
              <a:t>Dynamisk bilde: Statistisk prosesskontroll. </a:t>
            </a:r>
            <a:r>
              <a:rPr lang="nb-NO" dirty="0" err="1"/>
              <a:t>Rundiagrammer</a:t>
            </a:r>
            <a:r>
              <a:rPr lang="nb-NO" dirty="0"/>
              <a:t>, Kontroll diagrammer</a:t>
            </a:r>
          </a:p>
          <a:p>
            <a:pPr lvl="1"/>
            <a:r>
              <a:rPr lang="nb-NO" dirty="0"/>
              <a:t>Analogi: 24 t BT måling</a:t>
            </a:r>
          </a:p>
        </p:txBody>
      </p:sp>
      <p:pic>
        <p:nvPicPr>
          <p:cNvPr id="532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2" y="1484313"/>
            <a:ext cx="157797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4" name="Line 6"/>
          <p:cNvSpPr>
            <a:spLocks noChangeShapeType="1"/>
          </p:cNvSpPr>
          <p:nvPr/>
        </p:nvSpPr>
        <p:spPr bwMode="auto">
          <a:xfrm>
            <a:off x="684214" y="1700215"/>
            <a:ext cx="8208962" cy="10810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nb-NO" smtClean="0">
              <a:solidFill>
                <a:srgbClr val="000000"/>
              </a:solidFill>
            </a:endParaRPr>
          </a:p>
        </p:txBody>
      </p:sp>
      <p:sp>
        <p:nvSpPr>
          <p:cNvPr id="53255" name="Line 7"/>
          <p:cNvSpPr>
            <a:spLocks noChangeShapeType="1"/>
          </p:cNvSpPr>
          <p:nvPr/>
        </p:nvSpPr>
        <p:spPr bwMode="auto">
          <a:xfrm flipV="1">
            <a:off x="611190" y="1484316"/>
            <a:ext cx="7921625" cy="12969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nb-NO" smtClean="0">
              <a:solidFill>
                <a:srgbClr val="000000"/>
              </a:solidFill>
            </a:endParaRPr>
          </a:p>
        </p:txBody>
      </p:sp>
    </p:spTree>
    <p:extLst>
      <p:ext uri="{BB962C8B-B14F-4D97-AF65-F5344CB8AC3E}">
        <p14:creationId xmlns:p14="http://schemas.microsoft.com/office/powerpoint/2010/main" val="244751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z="3094" dirty="0"/>
              <a:t/>
            </a:r>
            <a:br>
              <a:rPr lang="nb-NO" sz="3094" dirty="0"/>
            </a:br>
            <a:r>
              <a:rPr lang="nb-NO" sz="3094" dirty="0"/>
              <a:t/>
            </a:r>
            <a:br>
              <a:rPr lang="nb-NO" sz="3094" dirty="0"/>
            </a:br>
            <a:endParaRPr lang="nb-NO" sz="3094" dirty="0"/>
          </a:p>
        </p:txBody>
      </p:sp>
      <p:sp>
        <p:nvSpPr>
          <p:cNvPr id="3" name="Content Placeholder 2"/>
          <p:cNvSpPr>
            <a:spLocks noGrp="1"/>
          </p:cNvSpPr>
          <p:nvPr>
            <p:ph idx="1"/>
          </p:nvPr>
        </p:nvSpPr>
        <p:spPr>
          <a:xfrm>
            <a:off x="1647808" y="2467021"/>
            <a:ext cx="5930429" cy="3360911"/>
          </a:xfrm>
        </p:spPr>
        <p:txBody>
          <a:bodyPr/>
          <a:lstStyle/>
          <a:p>
            <a:pPr algn="ctr">
              <a:buNone/>
            </a:pPr>
            <a:r>
              <a:rPr lang="nb-NO" sz="3797" dirty="0"/>
              <a:t> </a:t>
            </a:r>
            <a:r>
              <a:rPr lang="nb-NO" sz="2250" dirty="0"/>
              <a:t>  </a:t>
            </a:r>
            <a:endParaRPr lang="nb-NO" sz="1687" dirty="0"/>
          </a:p>
          <a:p>
            <a:pPr>
              <a:buNone/>
            </a:pPr>
            <a:endParaRPr lang="nb-NO" sz="2250" dirty="0"/>
          </a:p>
          <a:p>
            <a:pPr>
              <a:buFont typeface="Wingdings" pitchFamily="2" charset="2"/>
              <a:buChar char="§"/>
            </a:pPr>
            <a:endParaRPr lang="nb-NO" dirty="0" smtClean="0"/>
          </a:p>
          <a:p>
            <a:pPr>
              <a:buNone/>
            </a:pPr>
            <a:r>
              <a:rPr lang="nb-NO" dirty="0" smtClean="0"/>
              <a:t/>
            </a:r>
            <a:br>
              <a:rPr lang="nb-NO" dirty="0" smtClean="0"/>
            </a:br>
            <a:endParaRPr lang="nb-NO" dirty="0" smtClean="0"/>
          </a:p>
          <a:p>
            <a:pPr>
              <a:buFont typeface="Arial" pitchFamily="34" charset="0"/>
              <a:buChar char="•"/>
            </a:pPr>
            <a:endParaRPr lang="nb-NO" dirty="0" smtClean="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124744"/>
            <a:ext cx="6516838" cy="490843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1030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1043609" y="548680"/>
            <a:ext cx="7235825" cy="1143000"/>
          </a:xfrm>
        </p:spPr>
        <p:txBody>
          <a:bodyPr vert="horz" lIns="91440" tIns="45720" rIns="91440" bIns="45720" rtlCol="0" anchor="ctr">
            <a:noAutofit/>
          </a:bodyPr>
          <a:lstStyle/>
          <a:p>
            <a:r>
              <a:rPr lang="nb-NO" sz="3200" dirty="0">
                <a:solidFill>
                  <a:srgbClr val="B35133"/>
                </a:solidFill>
                <a:ea typeface="Calibri" pitchFamily="34" charset="0"/>
                <a:cs typeface="Calibri" pitchFamily="34" charset="0"/>
              </a:rPr>
              <a:t>Sykehus i USA skårer høyere på kvalitet og </a:t>
            </a:r>
            <a:br>
              <a:rPr lang="nb-NO" sz="3200" dirty="0">
                <a:solidFill>
                  <a:srgbClr val="B35133"/>
                </a:solidFill>
                <a:ea typeface="Calibri" pitchFamily="34" charset="0"/>
                <a:cs typeface="Calibri" pitchFamily="34" charset="0"/>
              </a:rPr>
            </a:br>
            <a:r>
              <a:rPr lang="nb-NO" sz="3200" dirty="0">
                <a:solidFill>
                  <a:srgbClr val="B35133"/>
                </a:solidFill>
                <a:ea typeface="Calibri" pitchFamily="34" charset="0"/>
                <a:cs typeface="Calibri" pitchFamily="34" charset="0"/>
              </a:rPr>
              <a:t>har lavere risikojustert dødelighet når</a:t>
            </a:r>
            <a:br>
              <a:rPr lang="nb-NO" sz="3200" dirty="0">
                <a:solidFill>
                  <a:srgbClr val="B35133"/>
                </a:solidFill>
                <a:ea typeface="Calibri" pitchFamily="34" charset="0"/>
                <a:cs typeface="Calibri" pitchFamily="34" charset="0"/>
              </a:rPr>
            </a:br>
            <a:endParaRPr lang="nb-NO" sz="3200" dirty="0">
              <a:solidFill>
                <a:srgbClr val="B35133"/>
              </a:solidFill>
              <a:ea typeface="Calibri" pitchFamily="34" charset="0"/>
              <a:cs typeface="Calibri" pitchFamily="34" charset="0"/>
            </a:endParaRPr>
          </a:p>
        </p:txBody>
      </p:sp>
      <p:sp>
        <p:nvSpPr>
          <p:cNvPr id="13315" name="Rectangle 3"/>
          <p:cNvSpPr>
            <a:spLocks noGrp="1" noChangeArrowheads="1"/>
          </p:cNvSpPr>
          <p:nvPr>
            <p:ph type="body" idx="4294967295"/>
          </p:nvPr>
        </p:nvSpPr>
        <p:spPr>
          <a:xfrm>
            <a:off x="500064" y="1556793"/>
            <a:ext cx="8085137" cy="5040560"/>
          </a:xfrm>
        </p:spPr>
        <p:txBody>
          <a:bodyPr>
            <a:normAutofit fontScale="85000" lnSpcReduction="10000"/>
          </a:bodyPr>
          <a:lstStyle/>
          <a:p>
            <a:pPr marL="495300" indent="-495300" defTabSz="1320800" eaLnBrk="1" hangingPunct="1">
              <a:lnSpc>
                <a:spcPct val="60000"/>
              </a:lnSpc>
            </a:pPr>
            <a:endParaRPr lang="en-GB" sz="200" dirty="0" smtClean="0">
              <a:solidFill>
                <a:schemeClr val="tx1">
                  <a:lumMod val="75000"/>
                  <a:lumOff val="25000"/>
                </a:schemeClr>
              </a:solidFill>
            </a:endParaRPr>
          </a:p>
          <a:p>
            <a:pPr marL="495300" indent="-495300" defTabSz="1320800" eaLnBrk="1" hangingPunct="1">
              <a:lnSpc>
                <a:spcPct val="60000"/>
              </a:lnSpc>
            </a:pPr>
            <a:endParaRPr lang="en-GB" sz="700" dirty="0" smtClean="0">
              <a:solidFill>
                <a:schemeClr val="tx1">
                  <a:lumMod val="75000"/>
                  <a:lumOff val="25000"/>
                </a:schemeClr>
              </a:solidFill>
              <a:latin typeface="Times New Roman" pitchFamily="18" charset="0"/>
            </a:endParaRPr>
          </a:p>
          <a:p>
            <a:pPr marL="1073150" lvl="1" indent="-412750" defTabSz="1320800" eaLnBrk="1" hangingPunct="1"/>
            <a:r>
              <a:rPr lang="nb-NO" sz="2600" dirty="0" smtClean="0">
                <a:solidFill>
                  <a:schemeClr val="tx1">
                    <a:lumMod val="75000"/>
                    <a:lumOff val="25000"/>
                  </a:schemeClr>
                </a:solidFill>
                <a:latin typeface="Times New Roman" pitchFamily="18" charset="0"/>
                <a:cs typeface="Times New Roman" pitchFamily="18" charset="0"/>
              </a:rPr>
              <a:t>Styret bruker mer enn 25% av sin tid på saker om kvalitet</a:t>
            </a:r>
          </a:p>
          <a:p>
            <a:pPr marL="1073150" lvl="1" indent="-412750" defTabSz="1320800" eaLnBrk="1" hangingPunct="1"/>
            <a:r>
              <a:rPr lang="nb-NO" sz="2600" dirty="0" smtClean="0">
                <a:solidFill>
                  <a:schemeClr val="tx1">
                    <a:lumMod val="75000"/>
                    <a:lumOff val="25000"/>
                  </a:schemeClr>
                </a:solidFill>
                <a:latin typeface="Times New Roman" pitchFamily="18" charset="0"/>
                <a:cs typeface="Times New Roman" pitchFamily="18" charset="0"/>
              </a:rPr>
              <a:t>Styret har alltid en sak om pasientsikkerhet på dagsordenen.</a:t>
            </a:r>
          </a:p>
          <a:p>
            <a:pPr marL="1073150" lvl="1" indent="-412750" defTabSz="1320800"/>
            <a:r>
              <a:rPr lang="nb-NO" sz="2600" dirty="0" smtClean="0">
                <a:solidFill>
                  <a:schemeClr val="tx1">
                    <a:lumMod val="75000"/>
                    <a:lumOff val="25000"/>
                  </a:schemeClr>
                </a:solidFill>
                <a:latin typeface="Times New Roman" pitchFamily="18" charset="0"/>
                <a:cs typeface="Times New Roman" pitchFamily="18" charset="0"/>
              </a:rPr>
              <a:t>Styret har et underutvalg som steller med kvalitet og pasientsikkerhet.</a:t>
            </a:r>
          </a:p>
          <a:p>
            <a:pPr marL="1473200" lvl="2" indent="-412750" defTabSz="1320800"/>
            <a:r>
              <a:rPr lang="nb-NO" sz="2200" dirty="0" smtClean="0">
                <a:solidFill>
                  <a:schemeClr val="tx1">
                    <a:lumMod val="75000"/>
                    <a:lumOff val="25000"/>
                  </a:schemeClr>
                </a:solidFill>
                <a:latin typeface="Times New Roman" pitchFamily="18" charset="0"/>
                <a:cs typeface="Times New Roman" pitchFamily="18" charset="0"/>
              </a:rPr>
              <a:t>Ytterligere positiv skår om underutvalget inkluderer erfaren medisinsk kliniker</a:t>
            </a:r>
            <a:endParaRPr lang="nb-NO" sz="2600" dirty="0" smtClean="0">
              <a:solidFill>
                <a:schemeClr val="tx1">
                  <a:lumMod val="75000"/>
                  <a:lumOff val="25000"/>
                </a:schemeClr>
              </a:solidFill>
              <a:latin typeface="Times New Roman" pitchFamily="18" charset="0"/>
              <a:cs typeface="Times New Roman" pitchFamily="18" charset="0"/>
            </a:endParaRPr>
          </a:p>
          <a:p>
            <a:pPr marL="1073150" lvl="1" indent="-412750" defTabSz="1320800" eaLnBrk="1" hangingPunct="1"/>
            <a:r>
              <a:rPr lang="nb-NO" sz="2600" dirty="0" smtClean="0">
                <a:solidFill>
                  <a:schemeClr val="tx1">
                    <a:lumMod val="75000"/>
                    <a:lumOff val="25000"/>
                  </a:schemeClr>
                </a:solidFill>
                <a:latin typeface="Times New Roman" pitchFamily="18" charset="0"/>
                <a:cs typeface="Times New Roman" pitchFamily="18" charset="0"/>
              </a:rPr>
              <a:t>Styret behandler regelmessig rapporter for kvalitetsresultater</a:t>
            </a:r>
          </a:p>
          <a:p>
            <a:pPr marL="1073150" lvl="1" indent="-412750" defTabSz="1320800" eaLnBrk="1" hangingPunct="1"/>
            <a:r>
              <a:rPr lang="nb-NO" sz="2600" dirty="0" smtClean="0">
                <a:solidFill>
                  <a:schemeClr val="tx1">
                    <a:lumMod val="75000"/>
                    <a:lumOff val="25000"/>
                  </a:schemeClr>
                </a:solidFill>
                <a:latin typeface="Times New Roman" pitchFamily="18" charset="0"/>
                <a:cs typeface="Times New Roman" pitchFamily="18" charset="0"/>
              </a:rPr>
              <a:t>Toppledere belønnes avhengig av kvalitetsresultater</a:t>
            </a:r>
          </a:p>
          <a:p>
            <a:pPr marL="1073150" lvl="1" indent="-412750" defTabSz="1320800" eaLnBrk="1" hangingPunct="1"/>
            <a:r>
              <a:rPr lang="nb-NO" sz="2600" dirty="0" smtClean="0">
                <a:solidFill>
                  <a:schemeClr val="tx1">
                    <a:lumMod val="75000"/>
                    <a:lumOff val="25000"/>
                  </a:schemeClr>
                </a:solidFill>
                <a:latin typeface="Times New Roman" pitchFamily="18" charset="0"/>
                <a:cs typeface="Times New Roman" pitchFamily="18" charset="0"/>
              </a:rPr>
              <a:t>Direktøren identifiseres som den med størst innflytelse over kvalitetsforbedring i sykehuset</a:t>
            </a:r>
          </a:p>
          <a:p>
            <a:pPr marL="2971800" lvl="4" indent="-330200" defTabSz="1320800" eaLnBrk="1" hangingPunct="1"/>
            <a:endParaRPr lang="en-US" sz="1500" dirty="0" smtClean="0">
              <a:solidFill>
                <a:schemeClr val="tx1">
                  <a:lumMod val="75000"/>
                  <a:lumOff val="25000"/>
                </a:schemeClr>
              </a:solidFill>
              <a:latin typeface="Times New Roman" pitchFamily="18" charset="0"/>
              <a:cs typeface="Times New Roman" pitchFamily="18" charset="0"/>
            </a:endParaRPr>
          </a:p>
          <a:p>
            <a:pPr marL="2971800" lvl="4" indent="-330200" defTabSz="1320800" eaLnBrk="1" hangingPunct="1"/>
            <a:r>
              <a:rPr lang="en-US" sz="1500" dirty="0" smtClean="0">
                <a:solidFill>
                  <a:schemeClr val="tx1">
                    <a:lumMod val="75000"/>
                    <a:lumOff val="25000"/>
                  </a:schemeClr>
                </a:solidFill>
                <a:latin typeface="Times New Roman" pitchFamily="18" charset="0"/>
                <a:cs typeface="Times New Roman" pitchFamily="18" charset="0"/>
              </a:rPr>
              <a:t>Vaughn T, </a:t>
            </a:r>
            <a:r>
              <a:rPr lang="en-US" sz="1500" dirty="0" err="1" smtClean="0">
                <a:solidFill>
                  <a:schemeClr val="tx1">
                    <a:lumMod val="75000"/>
                    <a:lumOff val="25000"/>
                  </a:schemeClr>
                </a:solidFill>
                <a:latin typeface="Times New Roman" pitchFamily="18" charset="0"/>
                <a:cs typeface="Times New Roman" pitchFamily="18" charset="0"/>
              </a:rPr>
              <a:t>Koepke</a:t>
            </a:r>
            <a:r>
              <a:rPr lang="en-US" sz="1500" dirty="0" smtClean="0">
                <a:solidFill>
                  <a:schemeClr val="tx1">
                    <a:lumMod val="75000"/>
                    <a:lumOff val="25000"/>
                  </a:schemeClr>
                </a:solidFill>
                <a:latin typeface="Times New Roman" pitchFamily="18" charset="0"/>
                <a:cs typeface="Times New Roman" pitchFamily="18" charset="0"/>
              </a:rPr>
              <a:t> M, Kroch E, </a:t>
            </a:r>
            <a:r>
              <a:rPr lang="en-US" sz="1500" dirty="0" err="1" smtClean="0">
                <a:solidFill>
                  <a:schemeClr val="tx1">
                    <a:lumMod val="75000"/>
                    <a:lumOff val="25000"/>
                  </a:schemeClr>
                </a:solidFill>
                <a:latin typeface="Times New Roman" pitchFamily="18" charset="0"/>
                <a:cs typeface="Times New Roman" pitchFamily="18" charset="0"/>
              </a:rPr>
              <a:t>Lehrman</a:t>
            </a:r>
            <a:r>
              <a:rPr lang="en-US" sz="1500" dirty="0" smtClean="0">
                <a:solidFill>
                  <a:schemeClr val="tx1">
                    <a:lumMod val="75000"/>
                    <a:lumOff val="25000"/>
                  </a:schemeClr>
                </a:solidFill>
                <a:latin typeface="Times New Roman" pitchFamily="18" charset="0"/>
                <a:cs typeface="Times New Roman" pitchFamily="18" charset="0"/>
              </a:rPr>
              <a:t> W, </a:t>
            </a:r>
            <a:r>
              <a:rPr lang="en-US" sz="1500" dirty="0" err="1" smtClean="0">
                <a:solidFill>
                  <a:schemeClr val="tx1">
                    <a:lumMod val="75000"/>
                    <a:lumOff val="25000"/>
                  </a:schemeClr>
                </a:solidFill>
                <a:latin typeface="Times New Roman" pitchFamily="18" charset="0"/>
                <a:cs typeface="Times New Roman" pitchFamily="18" charset="0"/>
              </a:rPr>
              <a:t>Sinha</a:t>
            </a:r>
            <a:r>
              <a:rPr lang="en-US" sz="1500" dirty="0" smtClean="0">
                <a:solidFill>
                  <a:schemeClr val="tx1">
                    <a:lumMod val="75000"/>
                    <a:lumOff val="25000"/>
                  </a:schemeClr>
                </a:solidFill>
                <a:latin typeface="Times New Roman" pitchFamily="18" charset="0"/>
                <a:cs typeface="Times New Roman" pitchFamily="18" charset="0"/>
              </a:rPr>
              <a:t> S, </a:t>
            </a:r>
            <a:r>
              <a:rPr lang="en-US" sz="1500" dirty="0" err="1" smtClean="0">
                <a:solidFill>
                  <a:schemeClr val="tx1">
                    <a:lumMod val="75000"/>
                    <a:lumOff val="25000"/>
                  </a:schemeClr>
                </a:solidFill>
                <a:latin typeface="Times New Roman" pitchFamily="18" charset="0"/>
                <a:cs typeface="Times New Roman" pitchFamily="18" charset="0"/>
              </a:rPr>
              <a:t>Levey</a:t>
            </a:r>
            <a:r>
              <a:rPr lang="en-US" sz="1500" dirty="0" smtClean="0">
                <a:solidFill>
                  <a:schemeClr val="tx1">
                    <a:lumMod val="75000"/>
                    <a:lumOff val="25000"/>
                  </a:schemeClr>
                </a:solidFill>
                <a:latin typeface="Times New Roman" pitchFamily="18" charset="0"/>
                <a:cs typeface="Times New Roman" pitchFamily="18" charset="0"/>
              </a:rPr>
              <a:t> S. Engagement of leadership in quality improvement initiatives: executive quality improvement survey results. J Patient Safety 2006; 2 (1): 2-9 </a:t>
            </a:r>
          </a:p>
        </p:txBody>
      </p:sp>
    </p:spTree>
    <p:extLst>
      <p:ext uri="{BB962C8B-B14F-4D97-AF65-F5344CB8AC3E}">
        <p14:creationId xmlns:p14="http://schemas.microsoft.com/office/powerpoint/2010/main" val="29765616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85439" y="782278"/>
            <a:ext cx="7886700" cy="1422586"/>
          </a:xfrm>
        </p:spPr>
        <p:txBody>
          <a:bodyPr/>
          <a:lstStyle/>
          <a:p>
            <a:r>
              <a:rPr lang="nb-NO" dirty="0" smtClean="0"/>
              <a:t>Hvordan støtter foretak </a:t>
            </a:r>
            <a:r>
              <a:rPr lang="nb-NO" dirty="0"/>
              <a:t>strukturen </a:t>
            </a:r>
            <a:r>
              <a:rPr lang="nb-NO" dirty="0" smtClean="0"/>
              <a:t>statsrådens dialog med norske helseforetak om hvordan de prioriterer trygg pasientbehandling i løpende drift?</a:t>
            </a:r>
            <a:endParaRPr lang="nb-NO" dirty="0"/>
          </a:p>
        </p:txBody>
      </p:sp>
      <p:sp>
        <p:nvSpPr>
          <p:cNvPr id="4" name="Avrundet rektangel 3"/>
          <p:cNvSpPr/>
          <p:nvPr/>
        </p:nvSpPr>
        <p:spPr>
          <a:xfrm>
            <a:off x="2555776" y="3252530"/>
            <a:ext cx="1584176" cy="50050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lumMod val="75000"/>
                    <a:lumOff val="25000"/>
                  </a:schemeClr>
                </a:solidFill>
              </a:rPr>
              <a:t>Eieravdeling </a:t>
            </a:r>
            <a:endParaRPr lang="nb-NO" dirty="0">
              <a:solidFill>
                <a:schemeClr val="tx1">
                  <a:lumMod val="75000"/>
                  <a:lumOff val="25000"/>
                </a:schemeClr>
              </a:solidFill>
            </a:endParaRPr>
          </a:p>
        </p:txBody>
      </p:sp>
      <p:sp>
        <p:nvSpPr>
          <p:cNvPr id="5" name="Avrundet rektangel 4"/>
          <p:cNvSpPr/>
          <p:nvPr/>
        </p:nvSpPr>
        <p:spPr>
          <a:xfrm>
            <a:off x="2627784" y="5445224"/>
            <a:ext cx="1584176"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lumMod val="75000"/>
                    <a:lumOff val="25000"/>
                  </a:schemeClr>
                </a:solidFill>
              </a:rPr>
              <a:t>Regionale helseforetak</a:t>
            </a:r>
            <a:endParaRPr lang="nb-NO" dirty="0">
              <a:solidFill>
                <a:schemeClr val="tx1">
                  <a:lumMod val="75000"/>
                  <a:lumOff val="25000"/>
                </a:schemeClr>
              </a:solidFill>
            </a:endParaRPr>
          </a:p>
        </p:txBody>
      </p:sp>
      <p:sp>
        <p:nvSpPr>
          <p:cNvPr id="13" name="Pil ned 12"/>
          <p:cNvSpPr/>
          <p:nvPr/>
        </p:nvSpPr>
        <p:spPr>
          <a:xfrm flipH="1">
            <a:off x="3051099" y="3933056"/>
            <a:ext cx="512789" cy="1368151"/>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lumMod val="75000"/>
                  <a:lumOff val="25000"/>
                </a:schemeClr>
              </a:solidFill>
            </a:endParaRPr>
          </a:p>
        </p:txBody>
      </p:sp>
      <p:sp>
        <p:nvSpPr>
          <p:cNvPr id="15" name="Avrundet rektangel 14"/>
          <p:cNvSpPr/>
          <p:nvPr/>
        </p:nvSpPr>
        <p:spPr>
          <a:xfrm>
            <a:off x="2554355" y="2312876"/>
            <a:ext cx="4105877"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lumMod val="75000"/>
                    <a:lumOff val="25000"/>
                  </a:schemeClr>
                </a:solidFill>
              </a:rPr>
              <a:t>Helse og omsorgs departementet</a:t>
            </a:r>
            <a:endParaRPr lang="nb-NO" dirty="0">
              <a:solidFill>
                <a:schemeClr val="tx1">
                  <a:lumMod val="75000"/>
                  <a:lumOff val="25000"/>
                </a:schemeClr>
              </a:solidFill>
            </a:endParaRPr>
          </a:p>
        </p:txBody>
      </p:sp>
      <p:cxnSp>
        <p:nvCxnSpPr>
          <p:cNvPr id="17" name="Rett linje 16"/>
          <p:cNvCxnSpPr/>
          <p:nvPr/>
        </p:nvCxnSpPr>
        <p:spPr>
          <a:xfrm>
            <a:off x="3275856" y="3032956"/>
            <a:ext cx="0" cy="219574"/>
          </a:xfrm>
          <a:prstGeom prst="line">
            <a:avLst/>
          </a:prstGeom>
        </p:spPr>
        <p:style>
          <a:lnRef idx="1">
            <a:schemeClr val="accent1"/>
          </a:lnRef>
          <a:fillRef idx="0">
            <a:schemeClr val="accent1"/>
          </a:fillRef>
          <a:effectRef idx="0">
            <a:schemeClr val="accent1"/>
          </a:effectRef>
          <a:fontRef idx="minor">
            <a:schemeClr val="tx1"/>
          </a:fontRef>
        </p:style>
      </p:cxnSp>
      <p:sp>
        <p:nvSpPr>
          <p:cNvPr id="25" name="Bøyd pil 24"/>
          <p:cNvSpPr/>
          <p:nvPr/>
        </p:nvSpPr>
        <p:spPr>
          <a:xfrm rot="10800000">
            <a:off x="4885423" y="3142743"/>
            <a:ext cx="910713" cy="2962675"/>
          </a:xfrm>
          <a:prstGeom prst="ben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26" name="TekstSylinder 25"/>
          <p:cNvSpPr txBox="1"/>
          <p:nvPr/>
        </p:nvSpPr>
        <p:spPr>
          <a:xfrm>
            <a:off x="5870740" y="4231572"/>
            <a:ext cx="2085636" cy="369332"/>
          </a:xfrm>
          <a:prstGeom prst="rect">
            <a:avLst/>
          </a:prstGeom>
          <a:noFill/>
        </p:spPr>
        <p:txBody>
          <a:bodyPr wrap="none" rtlCol="0">
            <a:spAutoFit/>
          </a:bodyPr>
          <a:lstStyle/>
          <a:p>
            <a:r>
              <a:rPr lang="nb-NO" dirty="0">
                <a:solidFill>
                  <a:schemeClr val="tx1">
                    <a:lumMod val="75000"/>
                    <a:lumOff val="25000"/>
                  </a:schemeClr>
                </a:solidFill>
              </a:rPr>
              <a:t>R</a:t>
            </a:r>
            <a:r>
              <a:rPr lang="nb-NO" dirty="0" smtClean="0">
                <a:solidFill>
                  <a:schemeClr val="tx1">
                    <a:lumMod val="75000"/>
                    <a:lumOff val="25000"/>
                  </a:schemeClr>
                </a:solidFill>
              </a:rPr>
              <a:t>apporteringsmøter</a:t>
            </a:r>
            <a:endParaRPr lang="nb-NO" dirty="0">
              <a:solidFill>
                <a:schemeClr val="tx1">
                  <a:lumMod val="75000"/>
                  <a:lumOff val="25000"/>
                </a:schemeClr>
              </a:solidFill>
            </a:endParaRPr>
          </a:p>
        </p:txBody>
      </p:sp>
      <p:sp>
        <p:nvSpPr>
          <p:cNvPr id="27" name="Rektangel 26"/>
          <p:cNvSpPr/>
          <p:nvPr/>
        </p:nvSpPr>
        <p:spPr>
          <a:xfrm>
            <a:off x="1514728" y="4271447"/>
            <a:ext cx="1473096" cy="369332"/>
          </a:xfrm>
          <a:prstGeom prst="rect">
            <a:avLst/>
          </a:prstGeom>
        </p:spPr>
        <p:txBody>
          <a:bodyPr wrap="none">
            <a:spAutoFit/>
          </a:bodyPr>
          <a:lstStyle/>
          <a:p>
            <a:pPr lvl="0" algn="ctr"/>
            <a:r>
              <a:rPr lang="nb-NO" dirty="0">
                <a:solidFill>
                  <a:prstClr val="black">
                    <a:lumMod val="75000"/>
                    <a:lumOff val="25000"/>
                  </a:prstClr>
                </a:solidFill>
              </a:rPr>
              <a:t>Foretaksmøte</a:t>
            </a:r>
          </a:p>
        </p:txBody>
      </p:sp>
    </p:spTree>
    <p:extLst>
      <p:ext uri="{BB962C8B-B14F-4D97-AF65-F5344CB8AC3E}">
        <p14:creationId xmlns:p14="http://schemas.microsoft.com/office/powerpoint/2010/main" val="1193772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Plassholder for innhold 3"/>
          <p:cNvSpPr>
            <a:spLocks noGrp="1"/>
          </p:cNvSpPr>
          <p:nvPr>
            <p:ph idx="1"/>
          </p:nvPr>
        </p:nvSpPr>
        <p:spPr/>
        <p:txBody>
          <a:bodyPr/>
          <a:lstStyle/>
          <a:p>
            <a:endParaRPr lang="nb-NO"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9" y="548680"/>
            <a:ext cx="7632848" cy="572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683569" y="548680"/>
            <a:ext cx="4176463"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82737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ommun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340768"/>
            <a:ext cx="5781552" cy="388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491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ELDE\AppData\Local\Microsoft\Windows\Temporary Internet Files\Content.IE5\AY94CK96\MC90032554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5352" y="2058401"/>
            <a:ext cx="3032872" cy="344099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p:cNvSpPr/>
          <p:nvPr/>
        </p:nvSpPr>
        <p:spPr>
          <a:xfrm>
            <a:off x="634630" y="3758486"/>
            <a:ext cx="2296236" cy="2159566"/>
          </a:xfrm>
          <a:prstGeom prst="rect">
            <a:avLst/>
          </a:prstGeom>
        </p:spPr>
        <p:txBody>
          <a:bodyPr wrap="square">
            <a:spAutoFit/>
          </a:bodyPr>
          <a:lstStyle/>
          <a:p>
            <a:pPr lvl="0">
              <a:lnSpc>
                <a:spcPct val="90000"/>
              </a:lnSpc>
              <a:spcBef>
                <a:spcPts val="1000"/>
              </a:spcBef>
            </a:pPr>
            <a:r>
              <a:rPr lang="nb-NO" sz="2800" dirty="0" smtClean="0">
                <a:solidFill>
                  <a:prstClr val="black"/>
                </a:solidFill>
              </a:rPr>
              <a:t>«</a:t>
            </a:r>
            <a:r>
              <a:rPr lang="nb-NO" sz="2800" dirty="0" err="1" smtClean="0">
                <a:solidFill>
                  <a:prstClr val="black"/>
                </a:solidFill>
              </a:rPr>
              <a:t>You</a:t>
            </a:r>
            <a:r>
              <a:rPr lang="nb-NO" sz="2800" dirty="0" smtClean="0">
                <a:solidFill>
                  <a:prstClr val="black"/>
                </a:solidFill>
              </a:rPr>
              <a:t> </a:t>
            </a:r>
            <a:r>
              <a:rPr lang="nb-NO" sz="2800" dirty="0" err="1" smtClean="0">
                <a:solidFill>
                  <a:prstClr val="black"/>
                </a:solidFill>
              </a:rPr>
              <a:t>can’t</a:t>
            </a:r>
            <a:r>
              <a:rPr lang="nb-NO" sz="2800" dirty="0" smtClean="0">
                <a:solidFill>
                  <a:prstClr val="black"/>
                </a:solidFill>
              </a:rPr>
              <a:t> </a:t>
            </a:r>
            <a:r>
              <a:rPr lang="nb-NO" sz="2800" dirty="0" err="1">
                <a:solidFill>
                  <a:prstClr val="black"/>
                </a:solidFill>
              </a:rPr>
              <a:t>manage</a:t>
            </a:r>
            <a:r>
              <a:rPr lang="nb-NO" sz="2800" dirty="0">
                <a:solidFill>
                  <a:prstClr val="black"/>
                </a:solidFill>
              </a:rPr>
              <a:t> </a:t>
            </a:r>
            <a:r>
              <a:rPr lang="nb-NO" sz="2800" dirty="0" err="1">
                <a:solidFill>
                  <a:prstClr val="black"/>
                </a:solidFill>
              </a:rPr>
              <a:t>what</a:t>
            </a:r>
            <a:r>
              <a:rPr lang="nb-NO" sz="2800" dirty="0">
                <a:solidFill>
                  <a:prstClr val="black"/>
                </a:solidFill>
              </a:rPr>
              <a:t> </a:t>
            </a:r>
            <a:r>
              <a:rPr lang="nb-NO" sz="2800" dirty="0" err="1">
                <a:solidFill>
                  <a:prstClr val="black"/>
                </a:solidFill>
              </a:rPr>
              <a:t>you</a:t>
            </a:r>
            <a:r>
              <a:rPr lang="nb-NO" sz="2800" dirty="0">
                <a:solidFill>
                  <a:prstClr val="black"/>
                </a:solidFill>
              </a:rPr>
              <a:t> </a:t>
            </a:r>
            <a:r>
              <a:rPr lang="nb-NO" sz="2800" dirty="0" err="1" smtClean="0">
                <a:solidFill>
                  <a:prstClr val="black"/>
                </a:solidFill>
              </a:rPr>
              <a:t>can’t</a:t>
            </a:r>
            <a:r>
              <a:rPr lang="nb-NO" sz="2800" dirty="0" smtClean="0">
                <a:solidFill>
                  <a:prstClr val="black"/>
                </a:solidFill>
              </a:rPr>
              <a:t> </a:t>
            </a:r>
            <a:r>
              <a:rPr lang="nb-NO" sz="2800" dirty="0" err="1" smtClean="0">
                <a:solidFill>
                  <a:prstClr val="black"/>
                </a:solidFill>
              </a:rPr>
              <a:t>measure</a:t>
            </a:r>
            <a:r>
              <a:rPr lang="nb-NO" sz="2800" dirty="0" smtClean="0">
                <a:solidFill>
                  <a:prstClr val="black"/>
                </a:solidFill>
              </a:rPr>
              <a:t>»</a:t>
            </a:r>
            <a:endParaRPr lang="nb-NO" sz="2800" dirty="0">
              <a:solidFill>
                <a:prstClr val="black"/>
              </a:solidFill>
            </a:endParaRPr>
          </a:p>
          <a:p>
            <a:pPr lvl="0">
              <a:lnSpc>
                <a:spcPct val="90000"/>
              </a:lnSpc>
              <a:spcBef>
                <a:spcPts val="1000"/>
              </a:spcBef>
            </a:pPr>
            <a:endParaRPr lang="nb-NO" sz="2800" dirty="0">
              <a:solidFill>
                <a:prstClr val="black"/>
              </a:solidFill>
            </a:endParaRPr>
          </a:p>
        </p:txBody>
      </p:sp>
      <p:sp>
        <p:nvSpPr>
          <p:cNvPr id="5" name="Rektangel 4"/>
          <p:cNvSpPr/>
          <p:nvPr/>
        </p:nvSpPr>
        <p:spPr>
          <a:xfrm>
            <a:off x="6335993" y="3583902"/>
            <a:ext cx="2664726" cy="2547364"/>
          </a:xfrm>
          <a:prstGeom prst="rect">
            <a:avLst/>
          </a:prstGeom>
        </p:spPr>
        <p:txBody>
          <a:bodyPr wrap="square">
            <a:spAutoFit/>
          </a:bodyPr>
          <a:lstStyle/>
          <a:p>
            <a:pPr lvl="0">
              <a:lnSpc>
                <a:spcPct val="90000"/>
              </a:lnSpc>
              <a:spcBef>
                <a:spcPts val="1000"/>
              </a:spcBef>
            </a:pPr>
            <a:r>
              <a:rPr lang="nb-NO" sz="2800" dirty="0" smtClean="0">
                <a:solidFill>
                  <a:prstClr val="black"/>
                </a:solidFill>
              </a:rPr>
              <a:t>«The most </a:t>
            </a:r>
            <a:r>
              <a:rPr lang="nb-NO" sz="2800" dirty="0" err="1" smtClean="0">
                <a:solidFill>
                  <a:prstClr val="black"/>
                </a:solidFill>
              </a:rPr>
              <a:t>important</a:t>
            </a:r>
            <a:r>
              <a:rPr lang="nb-NO" sz="2800" dirty="0" smtClean="0">
                <a:solidFill>
                  <a:prstClr val="black"/>
                </a:solidFill>
              </a:rPr>
              <a:t> </a:t>
            </a:r>
            <a:r>
              <a:rPr lang="nb-NO" sz="2800" dirty="0" err="1" smtClean="0">
                <a:solidFill>
                  <a:prstClr val="black"/>
                </a:solidFill>
              </a:rPr>
              <a:t>experiences</a:t>
            </a:r>
            <a:r>
              <a:rPr lang="nb-NO" sz="2800" dirty="0" smtClean="0">
                <a:solidFill>
                  <a:prstClr val="black"/>
                </a:solidFill>
              </a:rPr>
              <a:t> </a:t>
            </a:r>
            <a:r>
              <a:rPr lang="nb-NO" sz="2800" dirty="0" err="1" smtClean="0">
                <a:solidFill>
                  <a:prstClr val="black"/>
                </a:solidFill>
              </a:rPr>
              <a:t>can’t</a:t>
            </a:r>
            <a:r>
              <a:rPr lang="nb-NO" sz="2800" dirty="0" smtClean="0">
                <a:solidFill>
                  <a:prstClr val="black"/>
                </a:solidFill>
              </a:rPr>
              <a:t> </a:t>
            </a:r>
            <a:r>
              <a:rPr lang="nb-NO" sz="2800" dirty="0">
                <a:solidFill>
                  <a:prstClr val="black"/>
                </a:solidFill>
              </a:rPr>
              <a:t>be </a:t>
            </a:r>
            <a:r>
              <a:rPr lang="nb-NO" sz="2800" dirty="0" err="1" smtClean="0">
                <a:solidFill>
                  <a:prstClr val="black"/>
                </a:solidFill>
              </a:rPr>
              <a:t>measured</a:t>
            </a:r>
            <a:r>
              <a:rPr lang="nb-NO" sz="2800" dirty="0" smtClean="0">
                <a:solidFill>
                  <a:prstClr val="black"/>
                </a:solidFill>
              </a:rPr>
              <a:t>»</a:t>
            </a:r>
          </a:p>
          <a:p>
            <a:pPr lvl="0">
              <a:lnSpc>
                <a:spcPct val="90000"/>
              </a:lnSpc>
              <a:spcBef>
                <a:spcPts val="1000"/>
              </a:spcBef>
            </a:pPr>
            <a:endParaRPr lang="nb-NO" sz="2800" dirty="0">
              <a:solidFill>
                <a:prstClr val="black"/>
              </a:solidFill>
            </a:endParaRPr>
          </a:p>
        </p:txBody>
      </p:sp>
      <p:sp>
        <p:nvSpPr>
          <p:cNvPr id="9" name="TekstSylinder 8"/>
          <p:cNvSpPr txBox="1"/>
          <p:nvPr/>
        </p:nvSpPr>
        <p:spPr>
          <a:xfrm>
            <a:off x="991666" y="794750"/>
            <a:ext cx="861454" cy="523220"/>
          </a:xfrm>
          <a:prstGeom prst="rect">
            <a:avLst/>
          </a:prstGeom>
          <a:noFill/>
        </p:spPr>
        <p:txBody>
          <a:bodyPr wrap="none" rtlCol="0">
            <a:spAutoFit/>
          </a:bodyPr>
          <a:lstStyle/>
          <a:p>
            <a:r>
              <a:rPr lang="nb-NO" sz="2800" dirty="0" smtClean="0"/>
              <a:t>Data</a:t>
            </a:r>
            <a:endParaRPr lang="nb-NO" sz="2800" dirty="0"/>
          </a:p>
        </p:txBody>
      </p:sp>
      <p:sp>
        <p:nvSpPr>
          <p:cNvPr id="10" name="TekstSylinder 9"/>
          <p:cNvSpPr txBox="1"/>
          <p:nvPr/>
        </p:nvSpPr>
        <p:spPr>
          <a:xfrm>
            <a:off x="6752964" y="471585"/>
            <a:ext cx="1487843" cy="830997"/>
          </a:xfrm>
          <a:prstGeom prst="rect">
            <a:avLst/>
          </a:prstGeom>
          <a:noFill/>
        </p:spPr>
        <p:txBody>
          <a:bodyPr wrap="none" rtlCol="0">
            <a:spAutoFit/>
          </a:bodyPr>
          <a:lstStyle/>
          <a:p>
            <a:r>
              <a:rPr lang="nb-NO" sz="2400" dirty="0" smtClean="0"/>
              <a:t>Historier +</a:t>
            </a:r>
          </a:p>
          <a:p>
            <a:r>
              <a:rPr lang="nb-NO" sz="2400" dirty="0" smtClean="0"/>
              <a:t> analyser</a:t>
            </a:r>
            <a:endParaRPr lang="nb-NO" sz="2400" dirty="0"/>
          </a:p>
        </p:txBody>
      </p:sp>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6529" y="1513384"/>
            <a:ext cx="1428750"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961" y="1684614"/>
            <a:ext cx="2140588" cy="1899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2947360" y="471585"/>
            <a:ext cx="3210864" cy="830997"/>
          </a:xfrm>
          <a:prstGeom prst="rect">
            <a:avLst/>
          </a:prstGeom>
          <a:noFill/>
        </p:spPr>
        <p:txBody>
          <a:bodyPr wrap="square" rtlCol="0">
            <a:spAutoFit/>
          </a:bodyPr>
          <a:lstStyle>
            <a:defPPr>
              <a:defRPr lang="en-US"/>
            </a:defPPr>
            <a:lvl1pPr lvl="0">
              <a:defRPr sz="4400" b="1">
                <a:solidFill>
                  <a:srgbClr val="ED7D31">
                    <a:lumMod val="75000"/>
                  </a:srgbClr>
                </a:solidFill>
                <a:latin typeface="Calibri Light"/>
              </a:defRPr>
            </a:lvl1pPr>
          </a:lstStyle>
          <a:p>
            <a:pPr algn="ctr"/>
            <a:r>
              <a:rPr lang="nb-NO" sz="4800" dirty="0"/>
              <a:t>Balanse</a:t>
            </a:r>
            <a:r>
              <a:rPr lang="nb-NO" dirty="0"/>
              <a:t> </a:t>
            </a:r>
          </a:p>
        </p:txBody>
      </p:sp>
    </p:spTree>
    <p:extLst>
      <p:ext uri="{BB962C8B-B14F-4D97-AF65-F5344CB8AC3E}">
        <p14:creationId xmlns:p14="http://schemas.microsoft.com/office/powerpoint/2010/main" val="35309613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251521" y="116012"/>
            <a:ext cx="8361363" cy="1728812"/>
          </a:xfrm>
        </p:spPr>
        <p:txBody>
          <a:bodyPr>
            <a:normAutofit/>
          </a:bodyPr>
          <a:lstStyle/>
          <a:p>
            <a:pPr eaLnBrk="1" hangingPunct="1"/>
            <a:r>
              <a:rPr lang="nb-NO" sz="4000" dirty="0" smtClean="0">
                <a:solidFill>
                  <a:srgbClr val="B35133"/>
                </a:solidFill>
                <a:ea typeface="Calibri" pitchFamily="34" charset="0"/>
                <a:cs typeface="Calibri" pitchFamily="34" charset="0"/>
              </a:rPr>
              <a:t>Nordlandssykehuset – pilot på pasientsikkerhetsvisitter</a:t>
            </a:r>
            <a:endParaRPr lang="nb-NO" sz="4000" dirty="0" smtClean="0">
              <a:solidFill>
                <a:srgbClr val="B35133"/>
              </a:solidFill>
            </a:endParaRPr>
          </a:p>
        </p:txBody>
      </p:sp>
      <p:sp>
        <p:nvSpPr>
          <p:cNvPr id="39939" name="TextBox 4"/>
          <p:cNvSpPr txBox="1">
            <a:spLocks noChangeArrowheads="1"/>
          </p:cNvSpPr>
          <p:nvPr/>
        </p:nvSpPr>
        <p:spPr bwMode="auto">
          <a:xfrm>
            <a:off x="275060" y="1755405"/>
            <a:ext cx="8850312"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6" rIns="64291" bIns="32146">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nb-NO" sz="2000" b="1">
              <a:latin typeface="Calibri" pitchFamily="34" charset="0"/>
            </a:endParaRPr>
          </a:p>
          <a:p>
            <a:pPr eaLnBrk="1" hangingPunct="1"/>
            <a:endParaRPr lang="nb-NO" sz="2000" b="1">
              <a:latin typeface="Calibri" pitchFamily="34" charset="0"/>
            </a:endParaRPr>
          </a:p>
          <a:p>
            <a:pPr eaLnBrk="1" hangingPunct="1"/>
            <a:endParaRPr lang="nb-NO" sz="2000" b="1">
              <a:latin typeface="Calibri" pitchFamily="34" charset="0"/>
            </a:endParaRPr>
          </a:p>
          <a:p>
            <a:pPr eaLnBrk="1" hangingPunct="1"/>
            <a:endParaRPr lang="nb-NO" sz="2000" b="1">
              <a:latin typeface="Calibri" pitchFamily="34" charset="0"/>
            </a:endParaRPr>
          </a:p>
          <a:p>
            <a:pPr eaLnBrk="1" hangingPunct="1"/>
            <a:endParaRPr lang="nb-NO" sz="2200" b="1">
              <a:solidFill>
                <a:schemeClr val="accent1"/>
              </a:solidFill>
              <a:latin typeface="Calibri" pitchFamily="34" charset="0"/>
            </a:endParaRPr>
          </a:p>
          <a:p>
            <a:pPr eaLnBrk="1" hangingPunct="1">
              <a:buFont typeface="Wingdings" pitchFamily="2" charset="2"/>
              <a:buChar char="§"/>
            </a:pPr>
            <a:endParaRPr lang="nb-NO" sz="2500">
              <a:latin typeface="Calibri" pitchFamily="34" charset="0"/>
            </a:endParaRPr>
          </a:p>
          <a:p>
            <a:pPr eaLnBrk="1" hangingPunct="1"/>
            <a:endParaRPr lang="nb-NO">
              <a:latin typeface="Calibri" pitchFamily="34" charset="0"/>
            </a:endParaRPr>
          </a:p>
        </p:txBody>
      </p:sp>
      <p:pic>
        <p:nvPicPr>
          <p:cNvPr id="39941" name="Bilde 1" descr="C:\Documents and Settings\TGR005\Lokale innstillinger\Temporary Internet Files\Content.Word\strand_og_vonen_okt10.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6444209" y="2041996"/>
            <a:ext cx="2524521" cy="2395115"/>
          </a:xfrm>
        </p:spPr>
      </p:pic>
      <p:sp>
        <p:nvSpPr>
          <p:cNvPr id="6" name="Content Placeholder 2"/>
          <p:cNvSpPr txBox="1">
            <a:spLocks/>
          </p:cNvSpPr>
          <p:nvPr/>
        </p:nvSpPr>
        <p:spPr bwMode="auto">
          <a:xfrm>
            <a:off x="107504" y="2393255"/>
            <a:ext cx="6552728"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 typeface="Arial" pitchFamily="34" charset="0"/>
              <a:buNone/>
              <a:defRPr/>
            </a:pPr>
            <a:r>
              <a:rPr lang="nb-NO" b="1" dirty="0" smtClean="0">
                <a:cs typeface="Calibri" pitchFamily="34" charset="0"/>
              </a:rPr>
              <a:t>Pasientsikkerhetsvisitt</a:t>
            </a:r>
          </a:p>
          <a:p>
            <a:pPr eaLnBrk="1" fontAlgn="auto" hangingPunct="1">
              <a:spcAft>
                <a:spcPts val="0"/>
              </a:spcAft>
              <a:buFont typeface="Arial" pitchFamily="34" charset="0"/>
              <a:buChar char="•"/>
              <a:defRPr/>
            </a:pPr>
            <a:r>
              <a:rPr lang="nb-NO" sz="2200" dirty="0" smtClean="0">
                <a:cs typeface="Calibri" pitchFamily="34" charset="0"/>
              </a:rPr>
              <a:t>Regelmessig besøk i behandlingsenheter for å</a:t>
            </a:r>
          </a:p>
          <a:p>
            <a:pPr lvl="1" eaLnBrk="1" fontAlgn="auto" hangingPunct="1">
              <a:spcAft>
                <a:spcPts val="0"/>
              </a:spcAft>
              <a:buFont typeface="Arial" pitchFamily="34" charset="0"/>
              <a:buChar char="–"/>
              <a:defRPr/>
            </a:pPr>
            <a:r>
              <a:rPr lang="nb-NO" sz="1700" dirty="0" smtClean="0">
                <a:cs typeface="Calibri" pitchFamily="34" charset="0"/>
              </a:rPr>
              <a:t>Stille forhåndsdefinerte spørsmål</a:t>
            </a:r>
          </a:p>
          <a:p>
            <a:pPr lvl="1" eaLnBrk="1" fontAlgn="auto" hangingPunct="1">
              <a:spcAft>
                <a:spcPts val="0"/>
              </a:spcAft>
              <a:buFont typeface="Arial" pitchFamily="34" charset="0"/>
              <a:buChar char="–"/>
              <a:defRPr/>
            </a:pPr>
            <a:r>
              <a:rPr lang="nb-NO" sz="1700" dirty="0" smtClean="0">
                <a:cs typeface="Calibri" pitchFamily="34" charset="0"/>
              </a:rPr>
              <a:t>Drøfte pasientsikkerhetsproblemer med tverrfaglig gruppe av ansatte</a:t>
            </a:r>
          </a:p>
          <a:p>
            <a:pPr lvl="1" eaLnBrk="1" fontAlgn="auto" hangingPunct="1">
              <a:spcAft>
                <a:spcPts val="0"/>
              </a:spcAft>
              <a:buFont typeface="Arial" pitchFamily="34" charset="0"/>
              <a:buChar char="–"/>
              <a:defRPr/>
            </a:pPr>
            <a:r>
              <a:rPr lang="nb-NO" sz="1700" dirty="0" smtClean="0">
                <a:cs typeface="Calibri" pitchFamily="34" charset="0"/>
              </a:rPr>
              <a:t>Identifisere og følge opp 3 forbedringstiltak</a:t>
            </a:r>
          </a:p>
          <a:p>
            <a:pPr lvl="1" eaLnBrk="1" fontAlgn="auto" hangingPunct="1">
              <a:spcAft>
                <a:spcPts val="0"/>
              </a:spcAft>
              <a:buFont typeface="Arial" pitchFamily="34" charset="0"/>
              <a:buChar char="–"/>
              <a:defRPr/>
            </a:pPr>
            <a:endParaRPr lang="nb-NO" sz="1700" dirty="0" smtClean="0">
              <a:cs typeface="Calibri" pitchFamily="34" charset="0"/>
            </a:endParaRPr>
          </a:p>
          <a:p>
            <a:pPr eaLnBrk="1" fontAlgn="auto" hangingPunct="1">
              <a:spcAft>
                <a:spcPts val="0"/>
              </a:spcAft>
              <a:buFont typeface="Arial" pitchFamily="34" charset="0"/>
              <a:buNone/>
              <a:defRPr/>
            </a:pPr>
            <a:endParaRPr lang="nb-NO" sz="1700" dirty="0" smtClean="0">
              <a:cs typeface="Times New Roman" pitchFamily="18" charset="0"/>
            </a:endParaRPr>
          </a:p>
          <a:p>
            <a:pPr eaLnBrk="1" fontAlgn="auto" hangingPunct="1">
              <a:spcAft>
                <a:spcPts val="0"/>
              </a:spcAft>
              <a:buFont typeface="Arial" pitchFamily="34" charset="0"/>
              <a:buChar char="•"/>
              <a:defRPr/>
            </a:pPr>
            <a:endParaRPr lang="nb-NO" dirty="0" smtClean="0"/>
          </a:p>
          <a:p>
            <a:pPr eaLnBrk="1" fontAlgn="auto" hangingPunct="1">
              <a:spcAft>
                <a:spcPts val="0"/>
              </a:spcAft>
              <a:buFont typeface="Arial" pitchFamily="34" charset="0"/>
              <a:buChar char="•"/>
              <a:defRPr/>
            </a:pPr>
            <a:endParaRPr lang="nb-NO" dirty="0" smtClean="0"/>
          </a:p>
          <a:p>
            <a:pPr eaLnBrk="1" fontAlgn="auto" hangingPunct="1">
              <a:spcAft>
                <a:spcPts val="0"/>
              </a:spcAft>
              <a:buFont typeface="Arial" pitchFamily="34" charset="0"/>
              <a:buChar char="•"/>
              <a:defRPr/>
            </a:pPr>
            <a:endParaRPr lang="nb-NO" dirty="0"/>
          </a:p>
        </p:txBody>
      </p:sp>
    </p:spTree>
    <p:extLst>
      <p:ext uri="{BB962C8B-B14F-4D97-AF65-F5344CB8AC3E}">
        <p14:creationId xmlns:p14="http://schemas.microsoft.com/office/powerpoint/2010/main" val="35891897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p:cNvSpPr>
            <a:spLocks noGrp="1"/>
          </p:cNvSpPr>
          <p:nvPr>
            <p:ph type="title"/>
          </p:nvPr>
        </p:nvSpPr>
        <p:spPr/>
        <p:txBody>
          <a:bodyPr/>
          <a:lstStyle/>
          <a:p>
            <a:endParaRPr lang="nb-NO" smtClean="0"/>
          </a:p>
        </p:txBody>
      </p:sp>
      <p:sp>
        <p:nvSpPr>
          <p:cNvPr id="3075" name="Plassholder for innhold 2"/>
          <p:cNvSpPr>
            <a:spLocks noGrp="1"/>
          </p:cNvSpPr>
          <p:nvPr>
            <p:ph idx="1"/>
          </p:nvPr>
        </p:nvSpPr>
        <p:spPr/>
        <p:txBody>
          <a:bodyPr/>
          <a:lstStyle/>
          <a:p>
            <a:endParaRPr lang="nb-NO" dirty="0" smtClean="0"/>
          </a:p>
        </p:txBody>
      </p:sp>
      <p:pic>
        <p:nvPicPr>
          <p:cNvPr id="30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4206" y="749300"/>
            <a:ext cx="2571750" cy="516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319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76493" y="235886"/>
            <a:ext cx="8229600" cy="1143000"/>
          </a:xfrm>
          <a:noFill/>
          <a:ln>
            <a:noFill/>
          </a:ln>
        </p:spPr>
        <p:txBody>
          <a:bodyPr vert="horz" wrap="square" lIns="91440" tIns="45720" rIns="91440" bIns="45720" numCol="1" rtlCol="0" anchor="ctr" anchorCtr="0" compatLnSpc="1">
            <a:prstTxWarp prst="textNoShape">
              <a:avLst/>
            </a:prstTxWarp>
            <a:normAutofit fontScale="90000"/>
          </a:bodyPr>
          <a:lstStyle/>
          <a:p>
            <a:pPr algn="ctr"/>
            <a:r>
              <a:rPr lang="nb-NO" sz="4000" b="1" dirty="0">
                <a:solidFill>
                  <a:schemeClr val="accent2">
                    <a:lumMod val="75000"/>
                  </a:schemeClr>
                </a:solidFill>
              </a:rPr>
              <a:t>Endring av sikkerhetsklima med ”Pasientsikkerhetsvisitter”</a:t>
            </a:r>
          </a:p>
        </p:txBody>
      </p:sp>
      <p:pic>
        <p:nvPicPr>
          <p:cNvPr id="43011"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71626" y="1357313"/>
            <a:ext cx="6456363" cy="4525962"/>
          </a:xfrm>
        </p:spPr>
      </p:pic>
      <p:sp>
        <p:nvSpPr>
          <p:cNvPr id="43012" name="TextBox 4"/>
          <p:cNvSpPr txBox="1">
            <a:spLocks noChangeArrowheads="1"/>
          </p:cNvSpPr>
          <p:nvPr/>
        </p:nvSpPr>
        <p:spPr bwMode="auto">
          <a:xfrm>
            <a:off x="4754564" y="6219826"/>
            <a:ext cx="4317197" cy="92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900">
                <a:solidFill>
                  <a:prstClr val="black"/>
                </a:solidFill>
                <a:latin typeface="Times New Roman" pitchFamily="18" charset="0"/>
                <a:cs typeface="Times New Roman" pitchFamily="18" charset="0"/>
              </a:rPr>
              <a:t>Frankel A, Grillo S, Pittman M, Thomas E, Horowitz L, Page M, et al. </a:t>
            </a:r>
          </a:p>
          <a:p>
            <a:pPr eaLnBrk="1" hangingPunct="1"/>
            <a:r>
              <a:rPr lang="en-US" sz="900">
                <a:solidFill>
                  <a:prstClr val="black"/>
                </a:solidFill>
                <a:latin typeface="Times New Roman" pitchFamily="18" charset="0"/>
                <a:cs typeface="Times New Roman" pitchFamily="18" charset="0"/>
              </a:rPr>
              <a:t>Revealing and Resolving Patient Safety Defects: The Impact of Leadership WalkRounds </a:t>
            </a:r>
          </a:p>
          <a:p>
            <a:pPr eaLnBrk="1" hangingPunct="1"/>
            <a:r>
              <a:rPr lang="en-US" sz="900">
                <a:solidFill>
                  <a:prstClr val="black"/>
                </a:solidFill>
                <a:latin typeface="Times New Roman" pitchFamily="18" charset="0"/>
                <a:cs typeface="Times New Roman" pitchFamily="18" charset="0"/>
              </a:rPr>
              <a:t>on Frontline Caregiver Assessments of Patient Safety. </a:t>
            </a:r>
          </a:p>
          <a:p>
            <a:pPr eaLnBrk="1" hangingPunct="1"/>
            <a:r>
              <a:rPr lang="en-US" sz="900">
                <a:solidFill>
                  <a:prstClr val="black"/>
                </a:solidFill>
                <a:latin typeface="Times New Roman" pitchFamily="18" charset="0"/>
                <a:cs typeface="Times New Roman" pitchFamily="18" charset="0"/>
              </a:rPr>
              <a:t>Health Serv Res 2008 Jul 30;43(6):2050-66.</a:t>
            </a:r>
            <a:endParaRPr lang="nb-NO" sz="900">
              <a:solidFill>
                <a:prstClr val="black"/>
              </a:solidFill>
              <a:latin typeface="Times New Roman" pitchFamily="18" charset="0"/>
              <a:cs typeface="Times New Roman" pitchFamily="18" charset="0"/>
            </a:endParaRPr>
          </a:p>
          <a:p>
            <a:pPr eaLnBrk="1" hangingPunct="1"/>
            <a:r>
              <a:rPr lang="nb-NO">
                <a:solidFill>
                  <a:prstClr val="black"/>
                </a:solidFill>
                <a:latin typeface="Times New Roman" pitchFamily="18" charset="0"/>
                <a:cs typeface="Times New Roman" pitchFamily="18" charset="0"/>
              </a:rPr>
              <a:t> </a:t>
            </a:r>
          </a:p>
        </p:txBody>
      </p:sp>
      <p:sp>
        <p:nvSpPr>
          <p:cNvPr id="43013" name="TextBox 5"/>
          <p:cNvSpPr txBox="1">
            <a:spLocks noChangeArrowheads="1"/>
          </p:cNvSpPr>
          <p:nvPr/>
        </p:nvSpPr>
        <p:spPr bwMode="auto">
          <a:xfrm>
            <a:off x="2070101" y="5715001"/>
            <a:ext cx="5359149"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prstClr val="black"/>
                </a:solidFill>
                <a:latin typeface="Times New Roman" pitchFamily="18" charset="0"/>
                <a:cs typeface="Times New Roman" pitchFamily="18" charset="0"/>
              </a:rPr>
              <a:t>Percent of Respondents in Each Caregiver Category Reporting Positive </a:t>
            </a:r>
          </a:p>
          <a:p>
            <a:pPr eaLnBrk="1" hangingPunct="1"/>
            <a:r>
              <a:rPr lang="en-US" sz="1400">
                <a:solidFill>
                  <a:prstClr val="black"/>
                </a:solidFill>
                <a:latin typeface="Times New Roman" pitchFamily="18" charset="0"/>
                <a:cs typeface="Times New Roman" pitchFamily="18" charset="0"/>
              </a:rPr>
              <a:t>Safety Climate Pre- and Post-WalkRounds Intervention</a:t>
            </a:r>
          </a:p>
        </p:txBody>
      </p:sp>
      <p:cxnSp>
        <p:nvCxnSpPr>
          <p:cNvPr id="3" name="Rett linje 2"/>
          <p:cNvCxnSpPr/>
          <p:nvPr/>
        </p:nvCxnSpPr>
        <p:spPr>
          <a:xfrm>
            <a:off x="1187624" y="2924944"/>
            <a:ext cx="4536504"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652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604019"/>
            <a:ext cx="3456384" cy="4394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a:spLocks noGrp="1" noChangeArrowheads="1"/>
          </p:cNvSpPr>
          <p:nvPr>
            <p:ph type="title"/>
          </p:nvPr>
        </p:nvSpPr>
        <p:spPr>
          <a:xfrm>
            <a:off x="306388" y="24843"/>
            <a:ext cx="8662987" cy="1421928"/>
          </a:xfrm>
          <a:noFill/>
        </p:spPr>
        <p:txBody>
          <a:bodyPr vert="horz" wrap="square" lIns="91440" tIns="45720" rIns="91440" bIns="45720" rtlCol="0" anchor="ctr">
            <a:spAutoFit/>
          </a:bodyPr>
          <a:lstStyle/>
          <a:p>
            <a:pPr algn="ctr"/>
            <a:r>
              <a:rPr lang="nb-NO" sz="3200" kern="1200" dirty="0" smtClean="0">
                <a:solidFill>
                  <a:srgbClr val="AA6430"/>
                </a:solidFill>
                <a:latin typeface="+mn-lt"/>
              </a:rPr>
              <a:t>En felles </a:t>
            </a:r>
            <a:br>
              <a:rPr lang="nb-NO" sz="3200" kern="1200" dirty="0" smtClean="0">
                <a:solidFill>
                  <a:srgbClr val="AA6430"/>
                </a:solidFill>
                <a:latin typeface="+mn-lt"/>
              </a:rPr>
            </a:br>
            <a:r>
              <a:rPr lang="nb-NO" sz="3200" kern="1200" dirty="0" smtClean="0">
                <a:solidFill>
                  <a:srgbClr val="AA6430"/>
                </a:solidFill>
                <a:latin typeface="+mn-lt"/>
              </a:rPr>
              <a:t>virkelighetsforståelse på tvers av </a:t>
            </a:r>
            <a:br>
              <a:rPr lang="nb-NO" sz="3200" kern="1200" dirty="0" smtClean="0">
                <a:solidFill>
                  <a:srgbClr val="AA6430"/>
                </a:solidFill>
                <a:latin typeface="+mn-lt"/>
              </a:rPr>
            </a:br>
            <a:r>
              <a:rPr lang="nb-NO" sz="3200" kern="1200" dirty="0" smtClean="0">
                <a:solidFill>
                  <a:srgbClr val="AA6430"/>
                </a:solidFill>
                <a:latin typeface="+mn-lt"/>
              </a:rPr>
              <a:t>hierarkiske nivåer</a:t>
            </a:r>
            <a:endParaRPr lang="nb-NO" sz="3200" kern="1200" dirty="0">
              <a:solidFill>
                <a:srgbClr val="AA6430"/>
              </a:solidFill>
              <a:latin typeface="+mn-lt"/>
            </a:endParaRPr>
          </a:p>
        </p:txBody>
      </p:sp>
      <p:sp>
        <p:nvSpPr>
          <p:cNvPr id="2" name="Plassholder for innhold 1"/>
          <p:cNvSpPr>
            <a:spLocks noGrp="1"/>
          </p:cNvSpPr>
          <p:nvPr>
            <p:ph idx="1"/>
          </p:nvPr>
        </p:nvSpPr>
        <p:spPr/>
        <p:txBody>
          <a:bodyPr/>
          <a:lstStyle/>
          <a:p>
            <a:endParaRPr lang="nb-NO"/>
          </a:p>
        </p:txBody>
      </p:sp>
    </p:spTree>
    <p:extLst>
      <p:ext uri="{BB962C8B-B14F-4D97-AF65-F5344CB8AC3E}">
        <p14:creationId xmlns:p14="http://schemas.microsoft.com/office/powerpoint/2010/main" val="3768832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879</TotalTime>
  <Words>2415</Words>
  <Application>Microsoft Office PowerPoint</Application>
  <PresentationFormat>Skjermfremvisning (4:3)</PresentationFormat>
  <Paragraphs>297</Paragraphs>
  <Slides>32</Slides>
  <Notes>32</Notes>
  <HiddenSlides>0</HiddenSlides>
  <MMClips>0</MMClips>
  <ScaleCrop>false</ScaleCrop>
  <HeadingPairs>
    <vt:vector size="6" baseType="variant">
      <vt:variant>
        <vt:lpstr>Tema</vt:lpstr>
      </vt:variant>
      <vt:variant>
        <vt:i4>3</vt:i4>
      </vt:variant>
      <vt:variant>
        <vt:lpstr>Innebygde OLE-servere</vt:lpstr>
      </vt:variant>
      <vt:variant>
        <vt:i4>1</vt:i4>
      </vt:variant>
      <vt:variant>
        <vt:lpstr>Lysbildetitler</vt:lpstr>
      </vt:variant>
      <vt:variant>
        <vt:i4>32</vt:i4>
      </vt:variant>
    </vt:vector>
  </HeadingPairs>
  <TitlesOfParts>
    <vt:vector size="36" baseType="lpstr">
      <vt:lpstr>Kontortema</vt:lpstr>
      <vt:lpstr>1_Office Theme</vt:lpstr>
      <vt:lpstr>Office Theme</vt:lpstr>
      <vt:lpstr>Chart</vt:lpstr>
      <vt:lpstr>Pasientsikkerhetskultur og ukultur</vt:lpstr>
      <vt:lpstr>Pasientsikkerhetskultur</vt:lpstr>
      <vt:lpstr>PowerPoint-presentasjon</vt:lpstr>
      <vt:lpstr>Analyser av årsak til uønskede hendelser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Team ledelse ved hjertekateterisering</vt:lpstr>
      <vt:lpstr>«Trygghetsskapende språkutrykk»</vt:lpstr>
      <vt:lpstr>PowerPoint-presentasjon</vt:lpstr>
      <vt:lpstr>Modell for forbedring</vt:lpstr>
      <vt:lpstr>PowerPoint-presentasjon</vt:lpstr>
      <vt:lpstr>Hvordan utvikle en felles  virkelighetsforståelse på tvers av  hierarkiske nivåer?</vt:lpstr>
      <vt:lpstr>  </vt:lpstr>
      <vt:lpstr>Sykehus i USA skårer høyere på kvalitet og  har lavere risikojustert dødelighet når </vt:lpstr>
      <vt:lpstr>PowerPoint-presentasjon</vt:lpstr>
      <vt:lpstr>PowerPoint-presentasjon</vt:lpstr>
      <vt:lpstr>PowerPoint-presentasjon</vt:lpstr>
      <vt:lpstr>PowerPoint-presentasjon</vt:lpstr>
      <vt:lpstr>Nordlandssykehuset – pilot på pasientsikkerhetsvisitter</vt:lpstr>
      <vt:lpstr>PowerPoint-presentasjon</vt:lpstr>
      <vt:lpstr>Endring av sikkerhetsklima med ”Pasientsikkerhetsvisitter”</vt:lpstr>
      <vt:lpstr>En felles  virkelighetsforståelse på tvers av  hierarkiske nivåer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lykkes i arbeidet med å forbedre kvalitet og pasientsikkerhet?</dc:title>
  <dc:creator>Ellen Catharina Deilkås</dc:creator>
  <cp:lastModifiedBy>Ellen Catharina Deilkås</cp:lastModifiedBy>
  <cp:revision>87</cp:revision>
  <cp:lastPrinted>2015-09-24T12:38:01Z</cp:lastPrinted>
  <dcterms:created xsi:type="dcterms:W3CDTF">2015-01-26T07:32:48Z</dcterms:created>
  <dcterms:modified xsi:type="dcterms:W3CDTF">2019-05-23T12:40:37Z</dcterms:modified>
</cp:coreProperties>
</file>