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89" r:id="rId5"/>
    <p:sldId id="292" r:id="rId6"/>
  </p:sldIdLst>
  <p:sldSz cx="9906000" cy="6858000" type="A4"/>
  <p:notesSz cx="9896475" cy="1430178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calaSans" pitchFamily="34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calaSans" pitchFamily="34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calaSans" pitchFamily="34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calaSans" pitchFamily="34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calaSans" pitchFamily="34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calaSans" pitchFamily="34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calaSans" pitchFamily="34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calaSans" pitchFamily="34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calaSans" pitchFamily="34" charset="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5D"/>
    <a:srgbClr val="FFFF89"/>
    <a:srgbClr val="B4DE86"/>
    <a:srgbClr val="E5B5B1"/>
    <a:srgbClr val="FFC489"/>
    <a:srgbClr val="9FF3DD"/>
    <a:srgbClr val="BFF7E8"/>
    <a:srgbClr val="D3E6FD"/>
    <a:srgbClr val="D68C8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7" autoAdjust="0"/>
  </p:normalViewPr>
  <p:slideViewPr>
    <p:cSldViewPr>
      <p:cViewPr varScale="1">
        <p:scale>
          <a:sx n="63" d="100"/>
          <a:sy n="63" d="100"/>
        </p:scale>
        <p:origin x="1256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9407" cy="715438"/>
          </a:xfrm>
          <a:prstGeom prst="rect">
            <a:avLst/>
          </a:prstGeom>
        </p:spPr>
        <p:txBody>
          <a:bodyPr vert="horz" lIns="134096" tIns="67049" rIns="134096" bIns="67049" rtlCol="0"/>
          <a:lstStyle>
            <a:lvl1pPr algn="l">
              <a:defRPr sz="18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04732" y="0"/>
            <a:ext cx="4289407" cy="715438"/>
          </a:xfrm>
          <a:prstGeom prst="rect">
            <a:avLst/>
          </a:prstGeom>
        </p:spPr>
        <p:txBody>
          <a:bodyPr vert="horz" lIns="134096" tIns="67049" rIns="134096" bIns="67049" rtlCol="0"/>
          <a:lstStyle>
            <a:lvl1pPr algn="r">
              <a:defRPr sz="1800"/>
            </a:lvl1pPr>
          </a:lstStyle>
          <a:p>
            <a:fld id="{54F51630-DCC9-404D-87DF-910924B53A96}" type="datetimeFigureOut">
              <a:rPr lang="nb-NO" smtClean="0"/>
              <a:t>15.04.2020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074738" y="1073150"/>
            <a:ext cx="7747000" cy="5364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4096" tIns="67049" rIns="134096" bIns="67049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0582" y="6794339"/>
            <a:ext cx="7915311" cy="6434294"/>
          </a:xfrm>
          <a:prstGeom prst="rect">
            <a:avLst/>
          </a:prstGeom>
        </p:spPr>
        <p:txBody>
          <a:bodyPr vert="horz" lIns="134096" tIns="67049" rIns="134096" bIns="67049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13584027"/>
            <a:ext cx="4289407" cy="715438"/>
          </a:xfrm>
          <a:prstGeom prst="rect">
            <a:avLst/>
          </a:prstGeom>
        </p:spPr>
        <p:txBody>
          <a:bodyPr vert="horz" lIns="134096" tIns="67049" rIns="134096" bIns="67049" rtlCol="0" anchor="b"/>
          <a:lstStyle>
            <a:lvl1pPr algn="l">
              <a:defRPr sz="18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04732" y="13584027"/>
            <a:ext cx="4289407" cy="715438"/>
          </a:xfrm>
          <a:prstGeom prst="rect">
            <a:avLst/>
          </a:prstGeom>
        </p:spPr>
        <p:txBody>
          <a:bodyPr vert="horz" lIns="134096" tIns="67049" rIns="134096" bIns="67049" rtlCol="0" anchor="b"/>
          <a:lstStyle>
            <a:lvl1pPr algn="r">
              <a:defRPr sz="1800"/>
            </a:lvl1pPr>
          </a:lstStyle>
          <a:p>
            <a:fld id="{E68D8A4E-9A24-414E-A32E-676FF63E2F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23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74738" y="1073150"/>
            <a:ext cx="7747000" cy="5364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1089531" indent="-4190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676204" indent="-335241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2346683" indent="-335241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3017166" indent="-335241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3687645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4358128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5028608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5699090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B62571C9-6546-4A8A-99DA-501BD562D3D3}" type="slidenum">
              <a:rPr lang="en-GB" altLang="en-US">
                <a:latin typeface="Calibri" pitchFamily="34" charset="0"/>
              </a:rPr>
              <a:pPr/>
              <a:t>1</a:t>
            </a:fld>
            <a:endParaRPr lang="en-GB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74738" y="1073150"/>
            <a:ext cx="7747000" cy="5364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1089531" indent="-4190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676204" indent="-335241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2346683" indent="-335241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3017166" indent="-335241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3687645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4358128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5028608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5699090" indent="-3352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B62571C9-6546-4A8A-99DA-501BD562D3D3}" type="slidenum">
              <a:rPr lang="en-GB" altLang="en-US">
                <a:latin typeface="Calibri" pitchFamily="34" charset="0"/>
              </a:rPr>
              <a:pPr/>
              <a:t>2</a:t>
            </a:fld>
            <a:endParaRPr lang="en-GB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42950" y="1196752"/>
            <a:ext cx="8420100" cy="1470025"/>
          </a:xfrm>
        </p:spPr>
        <p:txBody>
          <a:bodyPr/>
          <a:lstStyle>
            <a:lvl1pPr algn="ctr">
              <a:defRPr sz="4000">
                <a:latin typeface="Calibri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85900" y="2952527"/>
            <a:ext cx="69342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496616" y="4870673"/>
            <a:ext cx="6912767" cy="790575"/>
          </a:xfrm>
        </p:spPr>
        <p:txBody>
          <a:bodyPr/>
          <a:lstStyle>
            <a:lvl1pPr algn="ctr">
              <a:buNone/>
              <a:defRPr sz="1800"/>
            </a:lvl1pPr>
            <a:lvl5pPr algn="l">
              <a:buNone/>
              <a:defRPr baseline="0"/>
            </a:lvl5pPr>
          </a:lstStyle>
          <a:p>
            <a:pPr lvl="0"/>
            <a:r>
              <a:rPr lang="nb-NO" dirty="0"/>
              <a:t>Klikk for å legge til navn og tittel på foredragsholder </a:t>
            </a:r>
          </a:p>
        </p:txBody>
      </p:sp>
      <p:sp>
        <p:nvSpPr>
          <p:cNvPr id="14" name="Plassholder for tekst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96617" y="5803925"/>
            <a:ext cx="6912768" cy="433387"/>
          </a:xfrm>
        </p:spPr>
        <p:txBody>
          <a:bodyPr/>
          <a:lstStyle>
            <a:lvl1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/>
            </a:lvl1pPr>
            <a:lvl5pPr algn="r">
              <a:defRPr/>
            </a:lvl5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00338D"/>
                </a:solidFill>
                <a:latin typeface="Calibri" pitchFamily="34" charset="0"/>
              </a:rPr>
              <a:t>Klikk for å legge til dato og sted </a:t>
            </a:r>
          </a:p>
          <a:p>
            <a:pPr lvl="0"/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8544" y="835200"/>
            <a:ext cx="7632700" cy="649287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49313" y="1844825"/>
            <a:ext cx="7632700" cy="377651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ECEEF-5377-45E9-946E-B271D1C73A1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73838" y="1341438"/>
            <a:ext cx="1908175" cy="42799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49313" y="1341438"/>
            <a:ext cx="5572125" cy="42799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24EA3-30FB-4103-B819-6BE52BC7375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9152" y="372534"/>
            <a:ext cx="787665" cy="48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29" y="317988"/>
            <a:ext cx="7813310" cy="50626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100" b="1" spc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62031" y="805540"/>
            <a:ext cx="7812893" cy="3387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1" spc="0">
                <a:solidFill>
                  <a:srgbClr val="D35105"/>
                </a:solidFill>
                <a:latin typeface="Century Gothic"/>
                <a:cs typeface="Century Gothic"/>
              </a:defRPr>
            </a:lvl1pPr>
            <a:lvl2pPr marL="536433" indent="0">
              <a:buNone/>
              <a:defRPr sz="2100" b="1">
                <a:solidFill>
                  <a:srgbClr val="D35105"/>
                </a:solidFill>
                <a:latin typeface="Century Gothic"/>
                <a:cs typeface="Century Gothic"/>
              </a:defRPr>
            </a:lvl2pPr>
            <a:lvl3pPr marL="1072866" indent="0">
              <a:buNone/>
              <a:defRPr sz="2100" b="1">
                <a:solidFill>
                  <a:srgbClr val="D35105"/>
                </a:solidFill>
                <a:latin typeface="Century Gothic"/>
                <a:cs typeface="Century Gothic"/>
              </a:defRPr>
            </a:lvl3pPr>
            <a:lvl4pPr marL="1609298" indent="0">
              <a:buNone/>
              <a:defRPr sz="2100" b="1">
                <a:solidFill>
                  <a:srgbClr val="D35105"/>
                </a:solidFill>
                <a:latin typeface="Century Gothic"/>
                <a:cs typeface="Century Gothic"/>
              </a:defRPr>
            </a:lvl4pPr>
            <a:lvl5pPr marL="2145731" indent="0">
              <a:buNone/>
              <a:defRPr sz="2100" b="1">
                <a:solidFill>
                  <a:srgbClr val="D35105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35"/>
          </p:nvPr>
        </p:nvSpPr>
        <p:spPr>
          <a:xfrm>
            <a:off x="362032" y="1551410"/>
            <a:ext cx="9243016" cy="4440087"/>
          </a:xfrm>
          <a:prstGeom prst="rect">
            <a:avLst/>
          </a:prstGeom>
        </p:spPr>
        <p:txBody>
          <a:bodyPr/>
          <a:lstStyle>
            <a:lvl1pPr marL="402325" marR="0" indent="-402325" algn="l" defTabSz="5364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4"/>
              </a:spcAft>
              <a:buClrTx/>
              <a:buSzTx/>
              <a:buFont typeface="Arial"/>
              <a:buChar char="•"/>
              <a:tabLst/>
              <a:defRPr sz="1900"/>
            </a:lvl1pPr>
            <a:lvl2pPr marL="871703" indent="-335270">
              <a:spcBef>
                <a:spcPts val="0"/>
              </a:spcBef>
              <a:spcAft>
                <a:spcPts val="704"/>
              </a:spcAft>
              <a:buFont typeface="Courier New" panose="02070309020205020404" pitchFamily="49" charset="0"/>
              <a:buChar char="o"/>
              <a:defRPr sz="1400"/>
            </a:lvl2pPr>
            <a:lvl3pPr marL="1341082" indent="-268216">
              <a:spcBef>
                <a:spcPts val="0"/>
              </a:spcBef>
              <a:spcAft>
                <a:spcPts val="704"/>
              </a:spcAft>
              <a:buFont typeface="Century Gothic" panose="020B0502020202020204" pitchFamily="34" charset="0"/>
              <a:buChar char="–"/>
              <a:defRPr sz="1200"/>
            </a:lvl3pPr>
            <a:lvl4pPr marL="2011623" indent="-402325">
              <a:buFont typeface="Century Gothic" panose="020B0502020202020204" pitchFamily="34" charset="0"/>
              <a:buChar char="–"/>
              <a:defRPr sz="1200"/>
            </a:lvl4pPr>
            <a:lvl5pPr marL="2145731" indent="0">
              <a:buFont typeface="Century Gothic" panose="020B0502020202020204" pitchFamily="34" charset="0"/>
              <a:buNone/>
              <a:defRPr sz="1200"/>
            </a:lvl5pPr>
            <a:lvl6pPr marL="2950380" indent="-268216">
              <a:buFont typeface="Century Gothic" panose="020B0502020202020204" pitchFamily="34" charset="0"/>
              <a:buChar char="–"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6"/>
          </p:nvPr>
        </p:nvSpPr>
        <p:spPr>
          <a:xfrm>
            <a:off x="8354749" y="6290734"/>
            <a:ext cx="1250289" cy="283633"/>
          </a:xfrm>
          <a:prstGeom prst="rect">
            <a:avLst/>
          </a:prstGeom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  <a:noAutofit/>
          </a:bodyPr>
          <a:lstStyle>
            <a:lvl1pPr algn="ctr" defTabSz="536433" eaLnBrk="1" hangingPunct="1">
              <a:defRPr sz="900">
                <a:solidFill>
                  <a:srgbClr val="564C39"/>
                </a:solidFill>
                <a:ea typeface="Century Gothic" pitchFamily="34" charset="0"/>
                <a:cs typeface="Century Gothic" pitchFamily="34" charset="0"/>
              </a:defRPr>
            </a:lvl1pPr>
          </a:lstStyle>
          <a:p>
            <a:fld id="{A45A9204-79E7-48EC-834C-E9547CB3FAAC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52158998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8544" y="332656"/>
            <a:ext cx="7632700" cy="649287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313" y="1196752"/>
            <a:ext cx="7632700" cy="468052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3AADF-B206-42A9-8088-D83F1A6FD2F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BA2EA-E9F8-4936-BA43-69F010E5C52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8544" y="260648"/>
            <a:ext cx="7632700" cy="64928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313" y="1196752"/>
            <a:ext cx="374015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1863" y="1268760"/>
            <a:ext cx="37401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1DDAF-8143-4E52-BE8D-FC65E038B47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8544" y="332656"/>
            <a:ext cx="763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48544" y="1196752"/>
            <a:ext cx="3740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48544" y="1916832"/>
            <a:ext cx="3740400" cy="42093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36976" y="1205062"/>
            <a:ext cx="3740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41200" y="1988841"/>
            <a:ext cx="3740400" cy="4137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00C7D-C46B-48A3-A0D8-53CB6875932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8544" y="332656"/>
            <a:ext cx="7632700" cy="64928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FDCB6-5780-4214-A803-A4E5BB08A21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4C4FE-31BE-4374-8B82-673B996102A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BA0B2-B562-47A0-900A-B35EEE06A12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0FC83-9392-4BA3-B3A1-20F057233F2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8544" y="332656"/>
            <a:ext cx="76327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Overskrift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1268761"/>
            <a:ext cx="7632700" cy="435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Skriv inn tekst her</a:t>
            </a:r>
          </a:p>
          <a:p>
            <a:pPr lvl="1"/>
            <a:r>
              <a:rPr lang="nb-NO" dirty="0" err="1"/>
              <a:t>Second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 err="1"/>
              <a:t>Third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 err="1"/>
              <a:t>Fifth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128934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72680" y="6237312"/>
            <a:ext cx="237626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4968" y="6237312"/>
            <a:ext cx="180734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B2C3FED8-DD6D-4120-99C6-8A01CD541CA2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Bilde 7" descr="Logo SSHF_CMYK[1]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66281" y="6165304"/>
            <a:ext cx="3239719" cy="5404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38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338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338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338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38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38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-6879" y="34195"/>
            <a:ext cx="9906000" cy="40428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600" dirty="0">
                <a:latin typeface="+mn-lt"/>
              </a:rPr>
              <a:t>A3 tema:</a:t>
            </a:r>
            <a:endParaRPr lang="en-GB" sz="1600" dirty="0">
              <a:latin typeface="+mn-lt"/>
            </a:endParaRPr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0" y="404284"/>
            <a:ext cx="495300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1. </a:t>
            </a:r>
            <a:r>
              <a:rPr lang="en-GB" altLang="en-US" sz="1100" b="1" dirty="0" err="1">
                <a:solidFill>
                  <a:schemeClr val="bg1"/>
                </a:solidFill>
              </a:rPr>
              <a:t>Bakgrunn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879" y="607485"/>
            <a:ext cx="4953000" cy="7747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278" name="TextBox 9"/>
          <p:cNvSpPr txBox="1">
            <a:spLocks noChangeArrowheads="1"/>
          </p:cNvSpPr>
          <p:nvPr/>
        </p:nvSpPr>
        <p:spPr bwMode="auto">
          <a:xfrm>
            <a:off x="1720" y="1382184"/>
            <a:ext cx="4953000" cy="20108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2. </a:t>
            </a:r>
            <a:r>
              <a:rPr lang="en-GB" altLang="en-US" sz="1100" b="1" dirty="0" err="1">
                <a:solidFill>
                  <a:schemeClr val="bg1"/>
                </a:solidFill>
              </a:rPr>
              <a:t>Nåsituasjon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5159" y="4279901"/>
            <a:ext cx="4959880" cy="63076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280" name="TextBox 12"/>
          <p:cNvSpPr txBox="1">
            <a:spLocks noChangeArrowheads="1"/>
          </p:cNvSpPr>
          <p:nvPr/>
        </p:nvSpPr>
        <p:spPr bwMode="auto">
          <a:xfrm>
            <a:off x="1720" y="4076700"/>
            <a:ext cx="495300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3. </a:t>
            </a:r>
            <a:r>
              <a:rPr lang="en-GB" altLang="en-US" sz="1100" b="1" dirty="0" err="1">
                <a:solidFill>
                  <a:schemeClr val="bg1"/>
                </a:solidFill>
              </a:rPr>
              <a:t>Mål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1" name="TextBox 15"/>
          <p:cNvSpPr txBox="1">
            <a:spLocks noChangeArrowheads="1"/>
          </p:cNvSpPr>
          <p:nvPr/>
        </p:nvSpPr>
        <p:spPr bwMode="auto">
          <a:xfrm>
            <a:off x="3440" y="4910667"/>
            <a:ext cx="4953000" cy="20108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4. </a:t>
            </a:r>
            <a:r>
              <a:rPr lang="en-GB" altLang="en-US" sz="1100" b="1" dirty="0" err="1">
                <a:solidFill>
                  <a:schemeClr val="bg1"/>
                </a:solidFill>
              </a:rPr>
              <a:t>Rotårsak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440" y="5111752"/>
            <a:ext cx="4959879" cy="174624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283" name="TextBox 18"/>
          <p:cNvSpPr txBox="1">
            <a:spLocks noChangeArrowheads="1"/>
          </p:cNvSpPr>
          <p:nvPr/>
        </p:nvSpPr>
        <p:spPr bwMode="auto">
          <a:xfrm>
            <a:off x="4953000" y="404284"/>
            <a:ext cx="495644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5. </a:t>
            </a:r>
            <a:r>
              <a:rPr lang="en-GB" altLang="en-US" sz="1100" b="1" dirty="0" err="1">
                <a:solidFill>
                  <a:schemeClr val="bg1"/>
                </a:solidFill>
              </a:rPr>
              <a:t>Tiltak</a:t>
            </a:r>
            <a:r>
              <a:rPr lang="en-GB" altLang="en-US" sz="1100" b="1" dirty="0">
                <a:solidFill>
                  <a:schemeClr val="bg1"/>
                </a:solidFill>
              </a:rPr>
              <a:t>/</a:t>
            </a:r>
            <a:r>
              <a:rPr lang="en-GB" altLang="en-US" sz="1100" b="1" dirty="0" err="1">
                <a:solidFill>
                  <a:schemeClr val="bg1"/>
                </a:solidFill>
              </a:rPr>
              <a:t>løsning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4" name="TextBox 21"/>
          <p:cNvSpPr txBox="1">
            <a:spLocks noChangeArrowheads="1"/>
          </p:cNvSpPr>
          <p:nvPr/>
        </p:nvSpPr>
        <p:spPr bwMode="auto">
          <a:xfrm>
            <a:off x="4956440" y="2372784"/>
            <a:ext cx="4949560" cy="20108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6. </a:t>
            </a:r>
            <a:r>
              <a:rPr lang="en-GB" altLang="en-US" sz="1100" b="1" dirty="0" err="1">
                <a:solidFill>
                  <a:schemeClr val="bg1"/>
                </a:solidFill>
              </a:rPr>
              <a:t>Handlingsplan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5" name="TextBox 24"/>
          <p:cNvSpPr txBox="1">
            <a:spLocks noChangeArrowheads="1"/>
          </p:cNvSpPr>
          <p:nvPr/>
        </p:nvSpPr>
        <p:spPr bwMode="auto">
          <a:xfrm>
            <a:off x="4953000" y="4243917"/>
            <a:ext cx="495300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7. </a:t>
            </a:r>
            <a:r>
              <a:rPr lang="en-GB" altLang="en-US" sz="1100" b="1" dirty="0" err="1">
                <a:solidFill>
                  <a:schemeClr val="bg1"/>
                </a:solidFill>
              </a:rPr>
              <a:t>Oppfølging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6" name="TextBox 27"/>
          <p:cNvSpPr txBox="1">
            <a:spLocks noChangeArrowheads="1"/>
          </p:cNvSpPr>
          <p:nvPr/>
        </p:nvSpPr>
        <p:spPr bwMode="auto">
          <a:xfrm>
            <a:off x="4954720" y="5657851"/>
            <a:ext cx="4951280" cy="20108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8. </a:t>
            </a:r>
            <a:r>
              <a:rPr lang="en-GB" altLang="en-US" sz="1100" b="1" dirty="0" err="1">
                <a:solidFill>
                  <a:schemeClr val="bg1"/>
                </a:solidFill>
              </a:rPr>
              <a:t>Videre</a:t>
            </a:r>
            <a:r>
              <a:rPr lang="en-GB" altLang="en-US" sz="1100" b="1" dirty="0">
                <a:solidFill>
                  <a:schemeClr val="bg1"/>
                </a:solidFill>
              </a:rPr>
              <a:t> </a:t>
            </a:r>
            <a:r>
              <a:rPr lang="en-GB" altLang="en-US" sz="1100" b="1" dirty="0" err="1">
                <a:solidFill>
                  <a:schemeClr val="bg1"/>
                </a:solidFill>
              </a:rPr>
              <a:t>tiltak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56440" y="5829301"/>
            <a:ext cx="4956440" cy="101176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179676"/>
              </p:ext>
            </p:extLst>
          </p:nvPr>
        </p:nvGraphicFramePr>
        <p:xfrm>
          <a:off x="4956440" y="2564904"/>
          <a:ext cx="4947841" cy="1677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79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9485"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Handling</a:t>
                      </a:r>
                      <a:endParaRPr lang="en-GB" sz="1100" b="0" i="1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1" noProof="0" dirty="0" err="1"/>
                        <a:t>Ansvarlig</a:t>
                      </a:r>
                      <a:endParaRPr lang="en-GB" sz="1100" b="0" i="1" noProof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Tidsfrist</a:t>
                      </a:r>
                      <a:endParaRPr lang="en-GB" sz="1100" b="0" i="1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Status</a:t>
                      </a:r>
                      <a:endParaRPr lang="en-GB" sz="1100" b="0" i="1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67087"/>
              </p:ext>
            </p:extLst>
          </p:nvPr>
        </p:nvGraphicFramePr>
        <p:xfrm>
          <a:off x="4956440" y="4463098"/>
          <a:ext cx="4947841" cy="1198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1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607">
                <a:tc>
                  <a:txBody>
                    <a:bodyPr/>
                    <a:lstStyle/>
                    <a:p>
                      <a:r>
                        <a:rPr lang="en-GB" sz="1100" b="0" i="1" noProof="0" dirty="0" err="1"/>
                        <a:t>Hva</a:t>
                      </a:r>
                      <a:r>
                        <a:rPr lang="en-GB" sz="1100" b="0" i="1" noProof="0" dirty="0"/>
                        <a:t> </a:t>
                      </a:r>
                      <a:r>
                        <a:rPr lang="en-GB" sz="1100" b="0" i="1" noProof="0" dirty="0" err="1"/>
                        <a:t>skal</a:t>
                      </a:r>
                      <a:r>
                        <a:rPr lang="en-GB" sz="1100" b="0" i="1" noProof="0" dirty="0"/>
                        <a:t> </a:t>
                      </a:r>
                      <a:r>
                        <a:rPr lang="en-GB" sz="1100" b="0" i="1" noProof="0" dirty="0" err="1"/>
                        <a:t>måles</a:t>
                      </a:r>
                      <a:r>
                        <a:rPr lang="en-GB" sz="1100" b="0" i="1" baseline="0" noProof="0" dirty="0"/>
                        <a:t> (</a:t>
                      </a:r>
                      <a:r>
                        <a:rPr lang="en-GB" sz="1100" b="0" i="1" noProof="0" dirty="0"/>
                        <a:t>KPI)</a:t>
                      </a:r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Baseline</a:t>
                      </a:r>
                      <a:endParaRPr lang="en-GB" sz="1100" b="0" i="1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Mål</a:t>
                      </a:r>
                      <a:endParaRPr lang="en-GB" sz="1100" b="0" i="1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Status</a:t>
                      </a:r>
                      <a:endParaRPr lang="en-GB" sz="1100" b="0" i="1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1" dirty="0"/>
                        <a:t>% </a:t>
                      </a:r>
                      <a:r>
                        <a:rPr lang="en-GB" sz="1100" b="0" i="1" noProof="0" dirty="0" err="1"/>
                        <a:t>forbedring</a:t>
                      </a:r>
                      <a:endParaRPr lang="en-GB" sz="1100" b="0" i="1" noProof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953000" y="607485"/>
            <a:ext cx="4956440" cy="17631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439" y="1583268"/>
            <a:ext cx="4949560" cy="249343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370" name="Rectangle 1"/>
          <p:cNvSpPr>
            <a:spLocks noChangeArrowheads="1"/>
          </p:cNvSpPr>
          <p:nvPr/>
        </p:nvSpPr>
        <p:spPr bwMode="auto">
          <a:xfrm>
            <a:off x="4891088" y="160868"/>
            <a:ext cx="4958456" cy="27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287" tIns="53643" rIns="107287" bIns="53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nb-NO" altLang="en-US" sz="1100" dirty="0"/>
              <a:t>Team:                                                                           Sluttdato:</a:t>
            </a:r>
            <a:endParaRPr lang="en-GB" altLang="en-US" sz="1100" dirty="0"/>
          </a:p>
        </p:txBody>
      </p:sp>
      <p:sp>
        <p:nvSpPr>
          <p:cNvPr id="54371" name="Rectangle 7"/>
          <p:cNvSpPr>
            <a:spLocks noChangeArrowheads="1"/>
          </p:cNvSpPr>
          <p:nvPr/>
        </p:nvSpPr>
        <p:spPr bwMode="auto">
          <a:xfrm>
            <a:off x="4891088" y="-27517"/>
            <a:ext cx="5014912" cy="27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287" tIns="53643" rIns="107287" bIns="53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dirty="0" err="1"/>
              <a:t>Ansvarlig</a:t>
            </a:r>
            <a:r>
              <a:rPr lang="en-GB" altLang="en-US" sz="1100" dirty="0"/>
              <a:t>:                                                                     </a:t>
            </a:r>
            <a:r>
              <a:rPr lang="en-GB" altLang="en-US" sz="1100" dirty="0" err="1"/>
              <a:t>Startdato</a:t>
            </a:r>
            <a:r>
              <a:rPr lang="en-GB" altLang="en-US" sz="1100" dirty="0"/>
              <a:t>: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8828107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-6879" y="34195"/>
            <a:ext cx="9906000" cy="40428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600" dirty="0">
                <a:latin typeface="+mn-lt"/>
              </a:rPr>
              <a:t>A3 tema:</a:t>
            </a:r>
            <a:endParaRPr lang="en-GB" sz="1600" dirty="0">
              <a:latin typeface="+mn-lt"/>
            </a:endParaRPr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0" y="404284"/>
            <a:ext cx="495300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1. </a:t>
            </a:r>
            <a:r>
              <a:rPr lang="en-GB" altLang="en-US" sz="1100" b="1" dirty="0" err="1">
                <a:solidFill>
                  <a:schemeClr val="bg1"/>
                </a:solidFill>
              </a:rPr>
              <a:t>Bakgrunn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879" y="607485"/>
            <a:ext cx="4953000" cy="774700"/>
          </a:xfrm>
          <a:prstGeom prst="rect">
            <a:avLst/>
          </a:prstGeom>
          <a:solidFill>
            <a:srgbClr val="D3E6FD"/>
          </a:solidFill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278" name="TextBox 9"/>
          <p:cNvSpPr txBox="1">
            <a:spLocks noChangeArrowheads="1"/>
          </p:cNvSpPr>
          <p:nvPr/>
        </p:nvSpPr>
        <p:spPr bwMode="auto">
          <a:xfrm>
            <a:off x="1720" y="1382184"/>
            <a:ext cx="4953000" cy="20108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2. </a:t>
            </a:r>
            <a:r>
              <a:rPr lang="en-GB" altLang="en-US" sz="1100" b="1" dirty="0" err="1">
                <a:solidFill>
                  <a:schemeClr val="bg1"/>
                </a:solidFill>
              </a:rPr>
              <a:t>Nåsituasjon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5159" y="4279901"/>
            <a:ext cx="4959880" cy="630767"/>
          </a:xfrm>
          <a:prstGeom prst="rect">
            <a:avLst/>
          </a:prstGeom>
          <a:solidFill>
            <a:srgbClr val="D3E6FD"/>
          </a:solidFill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280" name="TextBox 12"/>
          <p:cNvSpPr txBox="1">
            <a:spLocks noChangeArrowheads="1"/>
          </p:cNvSpPr>
          <p:nvPr/>
        </p:nvSpPr>
        <p:spPr bwMode="auto">
          <a:xfrm>
            <a:off x="1720" y="4076700"/>
            <a:ext cx="495300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3. </a:t>
            </a:r>
            <a:r>
              <a:rPr lang="en-GB" altLang="en-US" sz="1100" b="1" dirty="0" err="1">
                <a:solidFill>
                  <a:schemeClr val="bg1"/>
                </a:solidFill>
              </a:rPr>
              <a:t>Mål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1" name="TextBox 15"/>
          <p:cNvSpPr txBox="1">
            <a:spLocks noChangeArrowheads="1"/>
          </p:cNvSpPr>
          <p:nvPr/>
        </p:nvSpPr>
        <p:spPr bwMode="auto">
          <a:xfrm>
            <a:off x="3440" y="4910667"/>
            <a:ext cx="4953000" cy="20108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4. </a:t>
            </a:r>
            <a:r>
              <a:rPr lang="en-GB" altLang="en-US" sz="1100" b="1" dirty="0" err="1">
                <a:solidFill>
                  <a:schemeClr val="bg1"/>
                </a:solidFill>
              </a:rPr>
              <a:t>Rotårsak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440" y="5111752"/>
            <a:ext cx="4959879" cy="1746249"/>
          </a:xfrm>
          <a:prstGeom prst="rect">
            <a:avLst/>
          </a:prstGeom>
          <a:solidFill>
            <a:srgbClr val="D3E6FD"/>
          </a:solidFill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283" name="TextBox 18"/>
          <p:cNvSpPr txBox="1">
            <a:spLocks noChangeArrowheads="1"/>
          </p:cNvSpPr>
          <p:nvPr/>
        </p:nvSpPr>
        <p:spPr bwMode="auto">
          <a:xfrm>
            <a:off x="4953000" y="404284"/>
            <a:ext cx="495644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5. </a:t>
            </a:r>
            <a:r>
              <a:rPr lang="en-GB" altLang="en-US" sz="1100" b="1" dirty="0" err="1">
                <a:solidFill>
                  <a:schemeClr val="bg1"/>
                </a:solidFill>
              </a:rPr>
              <a:t>Tiltak</a:t>
            </a:r>
            <a:r>
              <a:rPr lang="en-GB" altLang="en-US" sz="1100" b="1" dirty="0">
                <a:solidFill>
                  <a:schemeClr val="bg1"/>
                </a:solidFill>
              </a:rPr>
              <a:t>/</a:t>
            </a:r>
            <a:r>
              <a:rPr lang="en-GB" altLang="en-US" sz="1100" b="1" dirty="0" err="1">
                <a:solidFill>
                  <a:schemeClr val="bg1"/>
                </a:solidFill>
              </a:rPr>
              <a:t>løsning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4" name="TextBox 21"/>
          <p:cNvSpPr txBox="1">
            <a:spLocks noChangeArrowheads="1"/>
          </p:cNvSpPr>
          <p:nvPr/>
        </p:nvSpPr>
        <p:spPr bwMode="auto">
          <a:xfrm>
            <a:off x="4956440" y="2372784"/>
            <a:ext cx="4949560" cy="20108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6. </a:t>
            </a:r>
            <a:r>
              <a:rPr lang="en-GB" altLang="en-US" sz="1100" b="1" dirty="0" err="1">
                <a:solidFill>
                  <a:schemeClr val="bg1"/>
                </a:solidFill>
              </a:rPr>
              <a:t>Handlingsplan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5" name="TextBox 24"/>
          <p:cNvSpPr txBox="1">
            <a:spLocks noChangeArrowheads="1"/>
          </p:cNvSpPr>
          <p:nvPr/>
        </p:nvSpPr>
        <p:spPr bwMode="auto">
          <a:xfrm>
            <a:off x="4953000" y="4243917"/>
            <a:ext cx="4953000" cy="20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7. </a:t>
            </a:r>
            <a:r>
              <a:rPr lang="en-GB" altLang="en-US" sz="1100" b="1" dirty="0" err="1">
                <a:solidFill>
                  <a:schemeClr val="bg1"/>
                </a:solidFill>
              </a:rPr>
              <a:t>Oppfølging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54286" name="TextBox 27"/>
          <p:cNvSpPr txBox="1">
            <a:spLocks noChangeArrowheads="1"/>
          </p:cNvSpPr>
          <p:nvPr/>
        </p:nvSpPr>
        <p:spPr bwMode="auto">
          <a:xfrm>
            <a:off x="4954720" y="5657851"/>
            <a:ext cx="4951280" cy="20108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31679" tIns="0" rIns="0" bIns="0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b="1" dirty="0">
                <a:solidFill>
                  <a:schemeClr val="bg1"/>
                </a:solidFill>
              </a:rPr>
              <a:t>8. </a:t>
            </a:r>
            <a:r>
              <a:rPr lang="en-GB" altLang="en-US" sz="1100" b="1" dirty="0" err="1">
                <a:solidFill>
                  <a:schemeClr val="bg1"/>
                </a:solidFill>
              </a:rPr>
              <a:t>Videre</a:t>
            </a:r>
            <a:r>
              <a:rPr lang="en-GB" altLang="en-US" sz="1100" b="1" dirty="0">
                <a:solidFill>
                  <a:schemeClr val="bg1"/>
                </a:solidFill>
              </a:rPr>
              <a:t> </a:t>
            </a:r>
            <a:r>
              <a:rPr lang="en-GB" altLang="en-US" sz="1100" b="1" dirty="0" err="1">
                <a:solidFill>
                  <a:schemeClr val="bg1"/>
                </a:solidFill>
              </a:rPr>
              <a:t>tiltak</a:t>
            </a:r>
            <a:endParaRPr lang="en-GB" altLang="en-US" sz="1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56440" y="5829301"/>
            <a:ext cx="4956440" cy="1011767"/>
          </a:xfrm>
          <a:prstGeom prst="rect">
            <a:avLst/>
          </a:prstGeom>
          <a:solidFill>
            <a:srgbClr val="E5B5B1"/>
          </a:solidFill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58199"/>
              </p:ext>
            </p:extLst>
          </p:nvPr>
        </p:nvGraphicFramePr>
        <p:xfrm>
          <a:off x="4956440" y="2564904"/>
          <a:ext cx="4947841" cy="1677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79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9485"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Handling</a:t>
                      </a:r>
                      <a:endParaRPr lang="en-GB" sz="1100" b="0" i="1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1" noProof="0" dirty="0" err="1"/>
                        <a:t>Ansvarlig</a:t>
                      </a:r>
                      <a:endParaRPr lang="en-GB" sz="1100" b="0" i="1" noProof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Tidsfrist</a:t>
                      </a:r>
                      <a:endParaRPr lang="en-GB" sz="1100" b="0" i="1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Status</a:t>
                      </a:r>
                      <a:endParaRPr lang="en-GB" sz="1100" b="0" i="1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77" marB="35977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65794"/>
              </p:ext>
            </p:extLst>
          </p:nvPr>
        </p:nvGraphicFramePr>
        <p:xfrm>
          <a:off x="4956440" y="4463098"/>
          <a:ext cx="4947841" cy="1198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1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607">
                <a:tc>
                  <a:txBody>
                    <a:bodyPr/>
                    <a:lstStyle/>
                    <a:p>
                      <a:r>
                        <a:rPr lang="en-GB" sz="1100" b="0" i="1" noProof="0" dirty="0" err="1"/>
                        <a:t>Hva</a:t>
                      </a:r>
                      <a:r>
                        <a:rPr lang="en-GB" sz="1100" b="0" i="1" noProof="0" dirty="0"/>
                        <a:t> </a:t>
                      </a:r>
                      <a:r>
                        <a:rPr lang="en-GB" sz="1100" b="0" i="1" noProof="0" dirty="0" err="1"/>
                        <a:t>skal</a:t>
                      </a:r>
                      <a:r>
                        <a:rPr lang="en-GB" sz="1100" b="0" i="1" noProof="0" dirty="0"/>
                        <a:t> </a:t>
                      </a:r>
                      <a:r>
                        <a:rPr lang="en-GB" sz="1100" b="0" i="1" noProof="0" dirty="0" err="1"/>
                        <a:t>måles</a:t>
                      </a:r>
                      <a:r>
                        <a:rPr lang="en-GB" sz="1100" b="0" i="1" baseline="0" noProof="0" dirty="0"/>
                        <a:t> (KPI)</a:t>
                      </a:r>
                      <a:endParaRPr lang="en-GB" sz="1100" b="0" i="1" noProof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Baseline</a:t>
                      </a:r>
                      <a:endParaRPr lang="en-GB" sz="1100" b="0" i="1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Mål</a:t>
                      </a:r>
                      <a:endParaRPr lang="en-GB" sz="1100" b="0" i="1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1" dirty="0"/>
                        <a:t>Status</a:t>
                      </a:r>
                      <a:endParaRPr lang="en-GB" sz="1100" b="0" i="1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1" dirty="0"/>
                        <a:t>% </a:t>
                      </a:r>
                      <a:r>
                        <a:rPr lang="en-GB" sz="1100" b="0" i="1" noProof="0" dirty="0" err="1"/>
                        <a:t>forbedring</a:t>
                      </a:r>
                      <a:endParaRPr lang="en-GB" sz="1100" b="0" i="1" noProof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607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L="29255" marR="29255" marT="35995" marB="359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953000" y="607485"/>
            <a:ext cx="4956440" cy="1763183"/>
          </a:xfrm>
          <a:prstGeom prst="rect">
            <a:avLst/>
          </a:prstGeom>
          <a:solidFill>
            <a:srgbClr val="D3E6FD"/>
          </a:solidFill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439" y="1583268"/>
            <a:ext cx="4949560" cy="2493433"/>
          </a:xfrm>
          <a:prstGeom prst="rect">
            <a:avLst/>
          </a:prstGeom>
          <a:solidFill>
            <a:srgbClr val="D3E6FD"/>
          </a:solidFill>
          <a:ln>
            <a:solidFill>
              <a:schemeClr val="accent2"/>
            </a:solidFill>
          </a:ln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</a:endParaRPr>
          </a:p>
        </p:txBody>
      </p:sp>
      <p:sp>
        <p:nvSpPr>
          <p:cNvPr id="54370" name="Rectangle 1"/>
          <p:cNvSpPr>
            <a:spLocks noChangeArrowheads="1"/>
          </p:cNvSpPr>
          <p:nvPr/>
        </p:nvSpPr>
        <p:spPr bwMode="auto">
          <a:xfrm>
            <a:off x="4891088" y="160868"/>
            <a:ext cx="4958456" cy="27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287" tIns="53643" rIns="107287" bIns="53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nb-NO" altLang="en-US" sz="1100" dirty="0"/>
              <a:t>Team:                                                                           Sluttdato:</a:t>
            </a:r>
            <a:endParaRPr lang="en-GB" altLang="en-US" sz="1100" dirty="0"/>
          </a:p>
        </p:txBody>
      </p:sp>
      <p:sp>
        <p:nvSpPr>
          <p:cNvPr id="54371" name="Rectangle 7"/>
          <p:cNvSpPr>
            <a:spLocks noChangeArrowheads="1"/>
          </p:cNvSpPr>
          <p:nvPr/>
        </p:nvSpPr>
        <p:spPr bwMode="auto">
          <a:xfrm>
            <a:off x="4891088" y="-27517"/>
            <a:ext cx="5014912" cy="27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287" tIns="53643" rIns="107287" bIns="53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en-US" sz="1100" dirty="0" err="1"/>
              <a:t>Ansvarlig</a:t>
            </a:r>
            <a:r>
              <a:rPr lang="en-GB" altLang="en-US" sz="1100" dirty="0"/>
              <a:t>:                                                                     </a:t>
            </a:r>
            <a:r>
              <a:rPr lang="en-GB" altLang="en-US" sz="1100" dirty="0" err="1"/>
              <a:t>Startdato</a:t>
            </a:r>
            <a:r>
              <a:rPr lang="en-GB" altLang="en-US" sz="1100" dirty="0"/>
              <a:t>:</a:t>
            </a:r>
            <a:endParaRPr lang="en-GB" altLang="en-US" dirty="0"/>
          </a:p>
        </p:txBody>
      </p:sp>
      <p:sp>
        <p:nvSpPr>
          <p:cNvPr id="2" name="TekstSylinder 1"/>
          <p:cNvSpPr txBox="1"/>
          <p:nvPr/>
        </p:nvSpPr>
        <p:spPr>
          <a:xfrm>
            <a:off x="6678464" y="121393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PLAN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23" name="TekstSylinder 22"/>
          <p:cNvSpPr txBox="1"/>
          <p:nvPr/>
        </p:nvSpPr>
        <p:spPr>
          <a:xfrm>
            <a:off x="1759860" y="264531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PLAN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24" name="TekstSylinder 23"/>
          <p:cNvSpPr txBox="1"/>
          <p:nvPr/>
        </p:nvSpPr>
        <p:spPr>
          <a:xfrm>
            <a:off x="1749541" y="444711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PLAN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25" name="TekstSylinder 24"/>
          <p:cNvSpPr txBox="1"/>
          <p:nvPr/>
        </p:nvSpPr>
        <p:spPr>
          <a:xfrm>
            <a:off x="1749541" y="574623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PLAN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26" name="TekstSylinder 25"/>
          <p:cNvSpPr txBox="1"/>
          <p:nvPr/>
        </p:nvSpPr>
        <p:spPr>
          <a:xfrm>
            <a:off x="1759860" y="8101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PLAN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27" name="TekstSylinder 26"/>
          <p:cNvSpPr txBox="1"/>
          <p:nvPr/>
        </p:nvSpPr>
        <p:spPr>
          <a:xfrm>
            <a:off x="6650236" y="31409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DO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28" name="TekstSylinder 27"/>
          <p:cNvSpPr txBox="1"/>
          <p:nvPr/>
        </p:nvSpPr>
        <p:spPr>
          <a:xfrm>
            <a:off x="6650236" y="489302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CHECK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  <p:sp>
        <p:nvSpPr>
          <p:cNvPr id="31" name="TekstSylinder 30"/>
          <p:cNvSpPr txBox="1"/>
          <p:nvPr/>
        </p:nvSpPr>
        <p:spPr>
          <a:xfrm>
            <a:off x="6609184" y="611556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002060"/>
                </a:solidFill>
                <a:latin typeface="Century Gothic"/>
              </a:rPr>
              <a:t>ACT</a:t>
            </a:r>
            <a:endParaRPr lang="en-GB" b="1" dirty="0">
              <a:solidFill>
                <a:srgbClr val="00206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4010987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lank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AF09F9A01233468F06936979846050" ma:contentTypeVersion="" ma:contentTypeDescription="Opprett et nytt dokument." ma:contentTypeScope="" ma:versionID="e820c9c218cba427d7e6bda166ce36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dedbe02e5fbe8e008a5bcb870cdb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D2CDAE-9A63-470E-BE55-DE9600C162D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946057-B894-4FF8-BEC2-C6060C463E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6A2DB-5593-4409-A7C2-D9206C31AE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2454</TotalTime>
  <Words>116</Words>
  <Application>Microsoft Office PowerPoint</Application>
  <PresentationFormat>A4 (210 x 297 mm)</PresentationFormat>
  <Paragraphs>50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Courier New</vt:lpstr>
      <vt:lpstr>ScalaSans</vt:lpstr>
      <vt:lpstr>blank</vt:lpstr>
      <vt:lpstr>PowerPoint-presentasjon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Psykiatrisk sykehusavdeling</dc:title>
  <dc:creator>Torun Poppe</dc:creator>
  <cp:lastModifiedBy>Ida Waal Rømuld</cp:lastModifiedBy>
  <cp:revision>204</cp:revision>
  <cp:lastPrinted>2018-05-23T10:53:34Z</cp:lastPrinted>
  <dcterms:created xsi:type="dcterms:W3CDTF">2017-03-23T07:27:01Z</dcterms:created>
  <dcterms:modified xsi:type="dcterms:W3CDTF">2020-04-15T11:10:54Z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0x010100C1AF09F9A01233468F06936979846050</vt:lpwstr>
  </property>
</Properties>
</file>